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80" r:id="rId4"/>
    <p:sldId id="282" r:id="rId5"/>
    <p:sldId id="270" r:id="rId6"/>
    <p:sldId id="283" r:id="rId7"/>
    <p:sldId id="284" r:id="rId8"/>
    <p:sldId id="289" r:id="rId9"/>
    <p:sldId id="291" r:id="rId10"/>
    <p:sldId id="272" r:id="rId11"/>
    <p:sldId id="277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7" r:id="rId24"/>
    <p:sldId id="288" r:id="rId25"/>
  </p:sldIdLst>
  <p:sldSz cx="10080625" cy="7559675"/>
  <p:notesSz cx="6799263" cy="9929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04040"/>
    <a:srgbClr val="9E8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0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RV-FILES-1\docs_users\bmartin\Mes%20documents\Documents%20de%20travail%20B.%20MARTIN\Pr&#233;paration%20Budg&#233;taire\ROB%202019\tableaux%20power%20poi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RV-FILES-1\docs_users\bmartin\Mes%20documents\Documents%20de%20travail%20B.%20MARTIN\Pr&#233;paration%20Budg&#233;taire\ROB%202019\tableaux%20power%20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chemeClr val="tx1"/>
                </a:solidFill>
              </a:rPr>
              <a:t>Dépenses d'investissement - Réalisé 2018</a:t>
            </a:r>
          </a:p>
        </c:rich>
      </c:tx>
      <c:layout>
        <c:manualLayout>
          <c:xMode val="edge"/>
          <c:yMode val="edge"/>
          <c:x val="0.25075425204876911"/>
          <c:y val="6.36435958631662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1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34389032942128E-2"/>
          <c:y val="0.23805573955877377"/>
          <c:w val="0.7302498655557963"/>
          <c:h val="0.643245823389021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0277996520518197E-2"/>
                  <c:y val="3.1660054272653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5326646537713113"/>
                  <c:y val="-1.1081085841410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15122772015212"/>
                      <c:h val="0.1010536430911470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5448731004353797E-2"/>
                  <c:y val="-0.26388630429952231"/>
                </c:manualLayout>
              </c:layout>
              <c:numFmt formatCode="0.0%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4741"/>
                        <a:gd name="adj2" fmla="val 8623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6.2737252205665355E-3"/>
                  <c:y val="-8.0126374498031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875244909006077E-2"/>
                  <c:y val="-0.132419606628947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04457723246534E-2"/>
                  <c:y val="-1.51319992223086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860030148228902E-3"/>
                  <c:y val="1.2175036107099191E-2"/>
                </c:manualLayout>
              </c:layout>
              <c:tx>
                <c:rich>
                  <a:bodyPr/>
                  <a:lstStyle/>
                  <a:p>
                    <a:fld id="{49C6EF37-5A32-4DA2-BCB6-DD0BA0BFD628}" type="CATEGORYNAME">
                      <a:rPr lang="fr-FR"/>
                      <a:pPr/>
                      <a:t>[NOM DE CATÉGORIE]</a:t>
                    </a:fld>
                    <a:endParaRPr lang="fr-FR" baseline="0"/>
                  </a:p>
                  <a:p>
                    <a:fld id="{A727537B-4EDB-4B69-A7EE-21435980EA4C}" type="PERCENTAGE">
                      <a:rPr lang="fr-FR" baseline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5488859455134"/>
                      <c:h val="0.20085875874902784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'INV Réalisé 2018'!$B$23:$B$30</c:f>
              <c:strCache>
                <c:ptCount val="7"/>
                <c:pt idx="0">
                  <c:v>Services généraux</c:v>
                </c:pt>
                <c:pt idx="1">
                  <c:v>Sécurité et salubrité publiques</c:v>
                </c:pt>
                <c:pt idx="2">
                  <c:v>Enseignement et formation</c:v>
                </c:pt>
                <c:pt idx="3">
                  <c:v>Culture</c:v>
                </c:pt>
                <c:pt idx="4">
                  <c:v>Sport et jeunesse</c:v>
                </c:pt>
                <c:pt idx="5">
                  <c:v>Famille</c:v>
                </c:pt>
                <c:pt idx="6">
                  <c:v>Aménagement et services urbains, environnement</c:v>
                </c:pt>
              </c:strCache>
            </c:strRef>
          </c:cat>
          <c:val>
            <c:numRef>
              <c:f>'INV Réalisé 2018'!$C$23:$C$30</c:f>
              <c:numCache>
                <c:formatCode>#,##0</c:formatCode>
                <c:ptCount val="7"/>
                <c:pt idx="0">
                  <c:v>834266.52</c:v>
                </c:pt>
                <c:pt idx="1">
                  <c:v>44494.21</c:v>
                </c:pt>
                <c:pt idx="2">
                  <c:v>4288273.7</c:v>
                </c:pt>
                <c:pt idx="3">
                  <c:v>894016.96</c:v>
                </c:pt>
                <c:pt idx="4">
                  <c:v>475887.03</c:v>
                </c:pt>
                <c:pt idx="5">
                  <c:v>90215.53</c:v>
                </c:pt>
                <c:pt idx="6">
                  <c:v>1027600.37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200" b="1">
                <a:solidFill>
                  <a:schemeClr val="tx1"/>
                </a:solidFill>
              </a:rPr>
              <a:t>Dépenses d'investissement (hors acquisitions foncières) - </a:t>
            </a:r>
          </a:p>
          <a:p>
            <a:pPr>
              <a:defRPr sz="2200" b="1">
                <a:solidFill>
                  <a:schemeClr val="tx1"/>
                </a:solidFill>
              </a:defRPr>
            </a:pPr>
            <a:r>
              <a:rPr lang="fr-FR" sz="2200" b="1">
                <a:solidFill>
                  <a:schemeClr val="tx1"/>
                </a:solidFill>
              </a:rPr>
              <a:t>BP 2019</a:t>
            </a:r>
          </a:p>
        </c:rich>
      </c:tx>
      <c:layout>
        <c:manualLayout>
          <c:xMode val="edge"/>
          <c:yMode val="edge"/>
          <c:x val="0.17834467375391158"/>
          <c:y val="1.3932132540828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1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34389032942128E-2"/>
          <c:y val="0.23805573955877377"/>
          <c:w val="0.7302498655557963"/>
          <c:h val="0.643245823389021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1467708982958072"/>
                  <c:y val="7.93586522514901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43745281175799"/>
                  <c:y val="7.98488422454378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7388751400037"/>
                      <c:h val="0.1278169460719222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368509928589446E-2"/>
                  <c:y val="9.9804840961446048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03567787971468E-2"/>
                  <c:y val="-1.81795175364415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983164451709374E-4"/>
                  <c:y val="-4.98237172377574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927062079527621E-2"/>
                  <c:y val="-2.02552714689502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7596394628993731E-17"/>
                  <c:y val="-0.26161347503496252"/>
                </c:manualLayout>
              </c:layout>
              <c:tx>
                <c:rich>
                  <a:bodyPr/>
                  <a:lstStyle/>
                  <a:p>
                    <a:fld id="{49C6EF37-5A32-4DA2-BCB6-DD0BA0BFD628}" type="CATEGORYNAME">
                      <a:rPr lang="fr-FR"/>
                      <a:pPr/>
                      <a:t>[NOM DE CATÉGORIE]</a:t>
                    </a:fld>
                    <a:r>
                      <a:rPr lang="fr-FR" baseline="0"/>
                      <a:t>
(hors acqui. foncières) </a:t>
                    </a:r>
                    <a:fld id="{A727537B-4EDB-4B69-A7EE-21435980EA4C}" type="PERCENTAGE">
                      <a:rPr lang="fr-FR" baseline="0"/>
                      <a:pPr/>
                      <a:t>[POURCENTAGE]</a:t>
                    </a:fld>
                    <a:endParaRPr lang="fr-FR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03590219512685"/>
                      <c:h val="0.21436624176965613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'Investissement 2019 %'!$B$23:$B$30</c:f>
              <c:strCache>
                <c:ptCount val="7"/>
                <c:pt idx="0">
                  <c:v>Services généraux</c:v>
                </c:pt>
                <c:pt idx="1">
                  <c:v>Sécurité et salubrité publiques</c:v>
                </c:pt>
                <c:pt idx="2">
                  <c:v>Enseignement et formation</c:v>
                </c:pt>
                <c:pt idx="3">
                  <c:v>Culture</c:v>
                </c:pt>
                <c:pt idx="4">
                  <c:v>Sport et jeunesse</c:v>
                </c:pt>
                <c:pt idx="5">
                  <c:v>Famille</c:v>
                </c:pt>
                <c:pt idx="6">
                  <c:v>Aménagement et services urbains, environnement</c:v>
                </c:pt>
              </c:strCache>
            </c:strRef>
          </c:cat>
          <c:val>
            <c:numRef>
              <c:f>'Investissement 2019 %'!$C$23:$C$30</c:f>
              <c:numCache>
                <c:formatCode>#,##0</c:formatCode>
                <c:ptCount val="7"/>
                <c:pt idx="0">
                  <c:v>929695</c:v>
                </c:pt>
                <c:pt idx="1">
                  <c:v>525815</c:v>
                </c:pt>
                <c:pt idx="2">
                  <c:v>3867415</c:v>
                </c:pt>
                <c:pt idx="3">
                  <c:v>414260</c:v>
                </c:pt>
                <c:pt idx="4">
                  <c:v>1875750</c:v>
                </c:pt>
                <c:pt idx="5">
                  <c:v>2131550</c:v>
                </c:pt>
                <c:pt idx="6">
                  <c:v>2625150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/>
          <a:lstStyle>
            <a:lvl1pPr algn="l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/>
          <a:lstStyle>
            <a:lvl1pPr algn="r">
              <a:defRPr sz="1100"/>
            </a:lvl1pPr>
          </a:lstStyle>
          <a:p>
            <a:pPr>
              <a:defRPr/>
            </a:pPr>
            <a:fld id="{0C515EC5-08CB-40BC-B19C-C3024B58E12D}" type="datetimeFigureOut">
              <a:rPr lang="fr-FR"/>
              <a:pPr>
                <a:defRPr/>
              </a:pPr>
              <a:t>01/03/2019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 anchor="b"/>
          <a:lstStyle>
            <a:lvl1pPr algn="r">
              <a:defRPr sz="1100"/>
            </a:lvl1pPr>
          </a:lstStyle>
          <a:p>
            <a:pPr>
              <a:defRPr/>
            </a:pPr>
            <a:fld id="{2163B919-04D3-41FC-9F1B-71A6CA807C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8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03" tIns="41901" rIns="83803" bIns="41901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2925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4CF15E-6355-40DE-8AA4-C63E68EAD76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507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97D76E8-BDDC-4052-866C-362A8BE0C1B0}" type="slidenum">
              <a:rPr lang="en-GB" altLang="fr-FR" sz="13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fr-FR" sz="1300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3830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7311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FC58DA01-3EB9-42E5-B2C3-C5E3A41AC9C8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C6709FF3-ADCA-4C68-B9F2-43FE1C129A35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0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9B65042B-4522-449A-8B3B-65D721472CB2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5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3173F38-0378-488C-A9CB-2BEBACAB053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4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19541C3E-5DF4-4EEF-99FC-0EDFFC7237D6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1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9C3B2525-EC33-4A53-B0C1-5AD19CDC8767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14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EBAC94CA-C4E7-4122-908C-B5DB4B9A05B9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66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E29D3F49-96BA-4227-BE98-077EE601DAAC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2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9C80FF6-23F0-41A4-8EF5-8D80835D5AA9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2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2FFBCDBC-F9B9-4B62-8512-56C70FC55629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1AAB7A9C-C3FD-49FB-93B7-0A76B4D6647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31AF25A4-FD3B-40FA-B26F-079ACC207248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2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F62EC51E-0C54-4508-BB00-396EDDAD4D8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9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DD75A4D9-0E4F-4255-8901-326073D283DF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3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05783225-1A6A-465C-91B2-3D9EDC21C718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3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A5F40562-FCD0-4C45-B6E1-EB5CDD96B36B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43475"/>
            <a:ext cx="10199688" cy="1666875"/>
          </a:xfrm>
          <a:prstGeom prst="rect">
            <a:avLst/>
          </a:prstGeom>
          <a:solidFill>
            <a:srgbClr val="006F8A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563" y="4943475"/>
            <a:ext cx="952500" cy="1666875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716713"/>
            <a:ext cx="127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754363" y="4943585"/>
            <a:ext cx="8413904" cy="1620431"/>
          </a:xfrm>
        </p:spPr>
        <p:txBody>
          <a:bodyPr/>
          <a:lstStyle>
            <a:lvl1pPr algn="l">
              <a:defRPr sz="4850">
                <a:latin typeface="+mn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626808" y="6834785"/>
            <a:ext cx="6484986" cy="410332"/>
          </a:xfrm>
        </p:spPr>
        <p:txBody>
          <a:bodyPr anchorCtr="1"/>
          <a:lstStyle>
            <a:lvl1pPr marL="0" indent="0" algn="l">
              <a:buNone/>
              <a:defRPr sz="2205">
                <a:solidFill>
                  <a:srgbClr val="9E8E76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90760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975873" y="5291773"/>
            <a:ext cx="6048375" cy="624720"/>
          </a:xfrm>
        </p:spPr>
        <p:txBody>
          <a:bodyPr anchor="b" anchorCtr="0"/>
          <a:lstStyle>
            <a:lvl1pPr algn="l">
              <a:defRPr sz="2205" b="1"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975873" y="5916493"/>
            <a:ext cx="6048375" cy="887214"/>
          </a:xfrm>
        </p:spPr>
        <p:txBody>
          <a:bodyPr/>
          <a:lstStyle>
            <a:lvl1pPr marL="0" indent="0">
              <a:spcBef>
                <a:spcPts val="331"/>
              </a:spcBef>
              <a:buNone/>
              <a:defRPr sz="1543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6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C5CD-14FF-43A3-AE10-32F5DEE0D25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12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018506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555B-F7EA-4FEA-9E50-1A36A1B68B3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92689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453" y="302740"/>
            <a:ext cx="2268141" cy="64502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07" cy="64502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ACD8-C57E-4790-8B65-0FE9FEEEE9B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2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990457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504031" y="1319198"/>
            <a:ext cx="9072563" cy="543376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503972" indent="0">
              <a:buNone/>
              <a:defRPr>
                <a:latin typeface="+mj-lt"/>
              </a:defRPr>
            </a:lvl2pPr>
            <a:lvl3pPr marL="1007943" indent="0">
              <a:buNone/>
              <a:defRPr>
                <a:latin typeface="+mj-lt"/>
              </a:defRPr>
            </a:lvl3pPr>
            <a:lvl4pPr marL="1511915" indent="0">
              <a:buNone/>
              <a:defRPr>
                <a:latin typeface="+mj-lt"/>
              </a:defRPr>
            </a:lvl4pPr>
            <a:lvl5pPr marL="2015886" indent="0">
              <a:buNone/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8CF1-2222-4032-87B1-A0945A180D9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3138147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1353-0117-4037-9ADD-6F74EBA9A0BE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578729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7938" y="4811713"/>
            <a:ext cx="10121900" cy="1587500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796298" y="4857786"/>
            <a:ext cx="8568531" cy="1501431"/>
          </a:xfrm>
        </p:spPr>
        <p:txBody>
          <a:bodyPr anchor="t" anchorCtr="0"/>
          <a:lstStyle>
            <a:lvl1pPr algn="l">
              <a:defRPr sz="4409" b="1" cap="all">
                <a:latin typeface="+mj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96298" y="3204113"/>
            <a:ext cx="8568531" cy="1653673"/>
          </a:xfrm>
        </p:spPr>
        <p:txBody>
          <a:bodyPr anchor="b"/>
          <a:lstStyle>
            <a:lvl1pPr marL="0" indent="0">
              <a:spcBef>
                <a:spcPts val="551"/>
              </a:spcBef>
              <a:buNone/>
              <a:defRPr sz="220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78E-7CF6-4F44-96C1-7500A47CFD2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9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292458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482850"/>
            <a:ext cx="36782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504032" y="1763925"/>
            <a:ext cx="4452279" cy="4989032"/>
          </a:xfrm>
        </p:spPr>
        <p:txBody>
          <a:bodyPr/>
          <a:lstStyle>
            <a:lvl1pPr>
              <a:spcBef>
                <a:spcPts val="772"/>
              </a:spcBef>
              <a:defRPr/>
            </a:lvl1pPr>
            <a:lvl2pPr>
              <a:spcBef>
                <a:spcPts val="661"/>
              </a:spcBef>
              <a:defRPr/>
            </a:lvl2pPr>
            <a:lvl3pPr>
              <a:spcBef>
                <a:spcPts val="551"/>
              </a:spcBef>
              <a:defRPr/>
            </a:lvl3pPr>
            <a:lvl4pPr>
              <a:spcBef>
                <a:spcPts val="441"/>
              </a:spcBef>
              <a:defRPr/>
            </a:lvl4pPr>
            <a:lvl5pPr>
              <a:spcBef>
                <a:spcPts val="441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3"/>
          <p:cNvSpPr txBox="1">
            <a:spLocks noGrp="1"/>
          </p:cNvSpPr>
          <p:nvPr>
            <p:ph idx="2"/>
          </p:nvPr>
        </p:nvSpPr>
        <p:spPr>
          <a:xfrm>
            <a:off x="5124314" y="1763925"/>
            <a:ext cx="4452279" cy="4989032"/>
          </a:xfrm>
        </p:spPr>
        <p:txBody>
          <a:bodyPr/>
          <a:lstStyle>
            <a:lvl1pPr>
              <a:spcBef>
                <a:spcPts val="772"/>
              </a:spcBef>
              <a:defRPr/>
            </a:lvl1pPr>
            <a:lvl2pPr>
              <a:spcBef>
                <a:spcPts val="661"/>
              </a:spcBef>
              <a:defRPr/>
            </a:lvl2pPr>
            <a:lvl3pPr>
              <a:spcBef>
                <a:spcPts val="551"/>
              </a:spcBef>
              <a:defRPr/>
            </a:lvl3pPr>
            <a:lvl4pPr>
              <a:spcBef>
                <a:spcPts val="441"/>
              </a:spcBef>
              <a:defRPr/>
            </a:lvl4pPr>
            <a:lvl5pPr>
              <a:spcBef>
                <a:spcPts val="441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6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D8D2-353C-44AF-85E8-1E1FF57488E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10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909888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4031" y="1692178"/>
            <a:ext cx="4454022" cy="705216"/>
          </a:xfrm>
        </p:spPr>
        <p:txBody>
          <a:bodyPr anchor="b"/>
          <a:lstStyle>
            <a:lvl1pPr marL="0" indent="0">
              <a:spcBef>
                <a:spcPts val="661"/>
              </a:spcBef>
              <a:buNone/>
              <a:defRPr sz="2646"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3"/>
          <p:cNvSpPr txBox="1">
            <a:spLocks noGrp="1"/>
          </p:cNvSpPr>
          <p:nvPr>
            <p:ph idx="2"/>
          </p:nvPr>
        </p:nvSpPr>
        <p:spPr>
          <a:xfrm>
            <a:off x="504031" y="2397394"/>
            <a:ext cx="4454022" cy="4355561"/>
          </a:xfrm>
        </p:spPr>
        <p:txBody>
          <a:bodyPr/>
          <a:lstStyle>
            <a:lvl1pPr>
              <a:spcBef>
                <a:spcPts val="661"/>
              </a:spcBef>
              <a:defRPr sz="2646"/>
            </a:lvl1pPr>
            <a:lvl2pPr>
              <a:spcBef>
                <a:spcPts val="551"/>
              </a:spcBef>
              <a:defRPr sz="2205"/>
            </a:lvl2pPr>
            <a:lvl3pPr>
              <a:spcBef>
                <a:spcPts val="441"/>
              </a:spcBef>
              <a:defRPr sz="1984"/>
            </a:lvl3pPr>
            <a:lvl4pPr>
              <a:spcBef>
                <a:spcPts val="441"/>
              </a:spcBef>
              <a:defRPr sz="1764"/>
            </a:lvl4pPr>
            <a:lvl5pPr>
              <a:spcBef>
                <a:spcPts val="441"/>
              </a:spcBef>
              <a:defRPr sz="1764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20815" y="1692178"/>
            <a:ext cx="4455777" cy="705216"/>
          </a:xfrm>
        </p:spPr>
        <p:txBody>
          <a:bodyPr anchor="b"/>
          <a:lstStyle>
            <a:lvl1pPr marL="0" indent="0">
              <a:spcBef>
                <a:spcPts val="661"/>
              </a:spcBef>
              <a:buNone/>
              <a:defRPr sz="2646"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5"/>
          <p:cNvSpPr txBox="1">
            <a:spLocks noGrp="1"/>
          </p:cNvSpPr>
          <p:nvPr>
            <p:ph idx="4"/>
          </p:nvPr>
        </p:nvSpPr>
        <p:spPr>
          <a:xfrm>
            <a:off x="5120815" y="2397394"/>
            <a:ext cx="4455777" cy="4355561"/>
          </a:xfrm>
        </p:spPr>
        <p:txBody>
          <a:bodyPr/>
          <a:lstStyle>
            <a:lvl1pPr>
              <a:spcBef>
                <a:spcPts val="661"/>
              </a:spcBef>
              <a:defRPr sz="2646"/>
            </a:lvl1pPr>
            <a:lvl2pPr>
              <a:spcBef>
                <a:spcPts val="551"/>
              </a:spcBef>
              <a:defRPr sz="2205"/>
            </a:lvl2pPr>
            <a:lvl3pPr>
              <a:spcBef>
                <a:spcPts val="441"/>
              </a:spcBef>
              <a:defRPr sz="1984"/>
            </a:lvl3pPr>
            <a:lvl4pPr>
              <a:spcBef>
                <a:spcPts val="441"/>
              </a:spcBef>
              <a:defRPr sz="1764"/>
            </a:lvl4pPr>
            <a:lvl5pPr>
              <a:spcBef>
                <a:spcPts val="441"/>
              </a:spcBef>
              <a:defRPr sz="1764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8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4A6B-7B3A-44CF-B9F9-C26B56DCD3D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842256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482850"/>
            <a:ext cx="36782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B5FF-8457-4927-9B33-4F05EB32340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9880162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12D1-5CEE-4C25-B950-E8572448117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615551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9063" y="0"/>
            <a:ext cx="10318751" cy="7559675"/>
          </a:xfrm>
          <a:prstGeom prst="rect">
            <a:avLst/>
          </a:prstGeom>
          <a:solidFill>
            <a:srgbClr val="E7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9734" y="1319197"/>
            <a:ext cx="9061158" cy="4560627"/>
          </a:xfrm>
        </p:spPr>
        <p:txBody>
          <a:bodyPr anchor="ctr"/>
          <a:lstStyle>
            <a:lvl1pPr algn="ctr">
              <a:defRPr sz="3968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28052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503238" y="0"/>
            <a:ext cx="9074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398588"/>
            <a:ext cx="90741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1230313" y="7034213"/>
            <a:ext cx="8255000" cy="403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10079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fr-FR" sz="1323" b="0" i="0" u="none" strike="noStrike" kern="1200" cap="none" spc="0" baseline="0">
                <a:solidFill>
                  <a:srgbClr val="D6C8AB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515938" y="7034213"/>
            <a:ext cx="646112" cy="403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10079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fr-FR" sz="1323" b="0" i="0" u="none" strike="noStrike" kern="1200" cap="none" spc="0" baseline="0">
                <a:solidFill>
                  <a:srgbClr val="D6C8AB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EC4B9C2F-172E-437F-94C4-3AAB0E4D5E1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398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lang="fr-FR" sz="3900" kern="1200">
          <a:solidFill>
            <a:srgbClr val="FFFFFF"/>
          </a:solidFill>
          <a:latin typeface="DIN-Bold" pitchFamily="5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9pPr>
    </p:titleStyle>
    <p:bodyStyle>
      <a:lvl1pPr algn="l" defTabSz="1006475" rtl="0" eaLnBrk="0" fontAlgn="base" hangingPunct="0">
        <a:spcBef>
          <a:spcPts val="888"/>
        </a:spcBef>
        <a:spcAft>
          <a:spcPct val="0"/>
        </a:spcAft>
        <a:buSzPct val="100000"/>
        <a:buFont typeface="Arial" panose="020B0604020202020204" pitchFamily="34" charset="0"/>
        <a:defRPr lang="fr-FR" sz="2600" kern="1200">
          <a:solidFill>
            <a:srgbClr val="404040"/>
          </a:solidFill>
          <a:latin typeface="+mn-lt"/>
        </a:defRPr>
      </a:lvl1pPr>
      <a:lvl2pPr marL="503238" lvl="1" algn="l" defTabSz="1006475" rtl="0" eaLnBrk="0" fontAlgn="base" hangingPunct="0">
        <a:spcBef>
          <a:spcPts val="775"/>
        </a:spcBef>
        <a:spcAft>
          <a:spcPct val="0"/>
        </a:spcAft>
        <a:buSzPct val="100000"/>
        <a:buFont typeface="Arial" panose="020B0604020202020204" pitchFamily="34" charset="0"/>
        <a:defRPr lang="fr-FR" sz="2200" kern="1200">
          <a:solidFill>
            <a:srgbClr val="404040"/>
          </a:solidFill>
          <a:latin typeface="+mn-lt"/>
        </a:defRPr>
      </a:lvl2pPr>
      <a:lvl3pPr marL="1006475" lvl="2" algn="l" defTabSz="1006475" rtl="0" eaLnBrk="0" fontAlgn="base" hangingPunct="0">
        <a:spcBef>
          <a:spcPts val="663"/>
        </a:spcBef>
        <a:spcAft>
          <a:spcPct val="0"/>
        </a:spcAft>
        <a:buSzPct val="100000"/>
        <a:buFont typeface="Arial" panose="020B0604020202020204" pitchFamily="34" charset="0"/>
        <a:defRPr lang="fr-FR" sz="1900" kern="1200">
          <a:solidFill>
            <a:srgbClr val="404040"/>
          </a:solidFill>
          <a:latin typeface="+mn-lt"/>
        </a:defRPr>
      </a:lvl3pPr>
      <a:lvl4pPr marL="1511300" lvl="3" algn="l" defTabSz="1006475" rtl="0" eaLnBrk="0" fontAlgn="base" hangingPunct="0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4pPr>
      <a:lvl5pPr marL="2014538" lvl="4" algn="l" defTabSz="1006475" rtl="0" eaLnBrk="0" fontAlgn="base" hangingPunct="0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5pPr>
      <a:lvl6pPr marL="24717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6pPr>
      <a:lvl7pPr marL="29289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7pPr>
      <a:lvl8pPr marL="33861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8pPr>
      <a:lvl9pPr marL="38433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61988" y="539750"/>
            <a:ext cx="8413750" cy="3455988"/>
          </a:xfrm>
        </p:spPr>
        <p:txBody>
          <a:bodyPr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altLang="fr-FR" b="1" dirty="0" smtClean="0">
                <a:solidFill>
                  <a:schemeClr val="tx1"/>
                </a:solidFill>
              </a:rPr>
              <a:t>CONSEIL MUNICIPAL </a:t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b="1" dirty="0" smtClean="0">
                <a:solidFill>
                  <a:schemeClr val="tx1"/>
                </a:solidFill>
              </a:rPr>
              <a:t/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sz="3200" b="1" dirty="0" smtClean="0">
                <a:solidFill>
                  <a:schemeClr val="tx1"/>
                </a:solidFill>
              </a:rPr>
              <a:t>1</a:t>
            </a:r>
            <a:r>
              <a:rPr altLang="fr-FR" sz="3200" b="1" baseline="30000" dirty="0" smtClean="0">
                <a:solidFill>
                  <a:schemeClr val="tx1"/>
                </a:solidFill>
              </a:rPr>
              <a:t>ER</a:t>
            </a:r>
            <a:r>
              <a:rPr altLang="fr-FR" sz="3200" b="1" dirty="0" smtClean="0">
                <a:solidFill>
                  <a:schemeClr val="tx1"/>
                </a:solidFill>
              </a:rPr>
              <a:t> MARS 2019</a:t>
            </a:r>
            <a:endParaRPr alt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</a:t>
            </a:r>
            <a:r>
              <a:rPr sz="4000" dirty="0" smtClean="0">
                <a:solidFill>
                  <a:schemeClr val="tx1"/>
                </a:solidFill>
              </a:rPr>
              <a:t>2018</a:t>
            </a:r>
            <a:endParaRPr sz="32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319213"/>
            <a:ext cx="9074150" cy="2173287"/>
          </a:xfrm>
        </p:spPr>
        <p:txBody>
          <a:bodyPr/>
          <a:lstStyle/>
          <a:p>
            <a:pPr lvl="1">
              <a:defRPr/>
            </a:pPr>
            <a:r>
              <a:rPr sz="2800" b="1" dirty="0" smtClean="0">
                <a:solidFill>
                  <a:schemeClr val="accent1">
                    <a:lumMod val="75000"/>
                  </a:schemeClr>
                </a:solidFill>
              </a:rPr>
              <a:t>Bilan global prévisionnel 2018 : </a:t>
            </a:r>
          </a:p>
          <a:p>
            <a:pPr lvl="1">
              <a:defRPr/>
            </a:pPr>
            <a:endParaRPr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500" b="1" dirty="0" smtClean="0">
                <a:solidFill>
                  <a:schemeClr val="accent1">
                    <a:lumMod val="75000"/>
                  </a:schemeClr>
                </a:solidFill>
              </a:rPr>
              <a:t>Exercice isolé 2018 : </a:t>
            </a:r>
            <a:r>
              <a:rPr sz="2500" b="1" dirty="0" smtClean="0">
                <a:solidFill>
                  <a:schemeClr val="accent2"/>
                </a:solidFill>
              </a:rPr>
              <a:t>- 615 K€</a:t>
            </a:r>
            <a:endParaRPr sz="2500" b="1" dirty="0">
              <a:solidFill>
                <a:schemeClr val="accent2"/>
              </a:solidFill>
            </a:endParaRP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500" b="1" dirty="0" smtClean="0">
                <a:solidFill>
                  <a:schemeClr val="accent1">
                    <a:lumMod val="75000"/>
                  </a:schemeClr>
                </a:solidFill>
              </a:rPr>
              <a:t>Avec reprise résultat antérieur : </a:t>
            </a:r>
            <a:r>
              <a:rPr sz="2500" b="1" dirty="0" smtClean="0">
                <a:solidFill>
                  <a:schemeClr val="accent2"/>
                </a:solidFill>
              </a:rPr>
              <a:t>+ 8,57 M€</a:t>
            </a:r>
          </a:p>
          <a:p>
            <a:pPr marL="846872" lvl="1" indent="-342900">
              <a:buFont typeface="Arial" panose="020B0604020202020204" pitchFamily="34" charset="0"/>
              <a:buChar char="•"/>
              <a:defRPr/>
            </a:pPr>
            <a:endParaRPr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endParaRPr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endParaRPr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endParaRPr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defRPr/>
            </a:pPr>
            <a:endParaRPr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58813" y="3492500"/>
          <a:ext cx="8763000" cy="2828925"/>
        </p:xfrm>
        <a:graphic>
          <a:graphicData uri="http://schemas.openxmlformats.org/drawingml/2006/table">
            <a:tbl>
              <a:tblPr/>
              <a:tblGrid>
                <a:gridCol w="3111293"/>
                <a:gridCol w="2214570"/>
                <a:gridCol w="1872208"/>
                <a:gridCol w="156492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FONCTIONNEMENT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INVESTISSEMENT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Dépenses</a:t>
                      </a:r>
                      <a:endParaRPr lang="fr-FR" sz="20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21 081 425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9 524 265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30 605 690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Recettes</a:t>
                      </a:r>
                      <a:endParaRPr lang="fr-FR" sz="20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27 077 818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2 913 294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29 991 112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Sous total opérations réelles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5 996 393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-6 610 971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-614 578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Sous total opérations d'ordre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-2 702 225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2 702 225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1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Résultat de l'exercice isolé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3 294 168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-3 908 746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-614 578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Résultat antérieur reporté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8 197 618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959 676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9 157 294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Résultat régie du SAM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30 292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31 230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Résultat cumulé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11 522 078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-2 948 132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8 573 946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2019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03238" y="1373188"/>
            <a:ext cx="9074150" cy="1597025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I.</a:t>
            </a:r>
            <a:r>
              <a:rPr b="1" dirty="0" smtClean="0">
                <a:solidFill>
                  <a:schemeClr val="tx1"/>
                </a:solidFill>
              </a:rPr>
              <a:t>  </a:t>
            </a:r>
            <a:r>
              <a:rPr sz="3200" b="1" dirty="0" smtClean="0">
                <a:solidFill>
                  <a:schemeClr val="tx1"/>
                </a:solidFill>
              </a:rPr>
              <a:t>FONCTIONNEMENT</a:t>
            </a:r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00" name="ZoneTexte 3"/>
          <p:cNvSpPr txBox="1">
            <a:spLocks noChangeArrowheads="1"/>
          </p:cNvSpPr>
          <p:nvPr/>
        </p:nvSpPr>
        <p:spPr bwMode="auto">
          <a:xfrm>
            <a:off x="723900" y="2171700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Symbol" panose="05050102010706020507" pitchFamily="18" charset="2"/>
              <a:buChar char="Þ"/>
            </a:pPr>
            <a:r>
              <a:rPr lang="fr-FR" altLang="fr-FR" sz="2400" b="1">
                <a:solidFill>
                  <a:srgbClr val="0070C0"/>
                </a:solidFill>
                <a:sym typeface="Wingdings" panose="05000000000000000000" pitchFamily="2" charset="2"/>
              </a:rPr>
              <a:t>  Dégager un autofinancement prévisionnel (recettes ordinaires – dépenses ordinaires de fonctionnement) de </a:t>
            </a:r>
            <a:r>
              <a:rPr lang="fr-FR" altLang="fr-FR" sz="2400" b="1">
                <a:solidFill>
                  <a:schemeClr val="accent2"/>
                </a:solidFill>
                <a:sym typeface="Wingdings" panose="05000000000000000000" pitchFamily="2" charset="2"/>
              </a:rPr>
              <a:t>2,5 M€</a:t>
            </a:r>
            <a:endParaRPr lang="fr-FR" altLang="fr-FR" sz="2400" b="1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11175" y="3960813"/>
            <a:ext cx="90741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II.  INVESTISSEMENT</a:t>
            </a:r>
          </a:p>
          <a:p>
            <a:pPr>
              <a:defRPr/>
            </a:pPr>
            <a:endParaRPr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02" name="ZoneTexte 5"/>
          <p:cNvSpPr txBox="1">
            <a:spLocks noChangeArrowheads="1"/>
          </p:cNvSpPr>
          <p:nvPr/>
        </p:nvSpPr>
        <p:spPr bwMode="auto">
          <a:xfrm>
            <a:off x="503238" y="4830763"/>
            <a:ext cx="846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2400">
                <a:solidFill>
                  <a:schemeClr val="tx1"/>
                </a:solidFill>
                <a:sym typeface="Wingdings" panose="05000000000000000000" pitchFamily="2" charset="2"/>
              </a:rPr>
              <a:t>Dépenses :</a:t>
            </a:r>
            <a:r>
              <a:rPr lang="fr-FR" altLang="fr-FR" sz="2400" b="1">
                <a:solidFill>
                  <a:srgbClr val="0070C0"/>
                </a:solidFill>
                <a:sym typeface="Wingdings" panose="05000000000000000000" pitchFamily="2" charset="2"/>
              </a:rPr>
              <a:t> 14 M€ </a:t>
            </a:r>
            <a:r>
              <a:rPr lang="fr-FR" altLang="fr-FR" sz="2400">
                <a:solidFill>
                  <a:schemeClr val="tx1"/>
                </a:solidFill>
                <a:sym typeface="Wingdings" panose="05000000000000000000" pitchFamily="2" charset="2"/>
              </a:rPr>
              <a:t>(dont 795 K€ restes à réaliser 2018)</a:t>
            </a:r>
          </a:p>
          <a:p>
            <a:pPr algn="just"/>
            <a:r>
              <a:rPr lang="fr-FR" altLang="fr-FR" sz="2400">
                <a:solidFill>
                  <a:schemeClr val="tx1"/>
                </a:solidFill>
                <a:sym typeface="Wingdings" panose="05000000000000000000" pitchFamily="2" charset="2"/>
              </a:rPr>
              <a:t>Recettes   :</a:t>
            </a:r>
            <a:r>
              <a:rPr lang="fr-FR" altLang="fr-FR" sz="2400" b="1">
                <a:solidFill>
                  <a:srgbClr val="0070C0"/>
                </a:solidFill>
                <a:sym typeface="Wingdings" panose="05000000000000000000" pitchFamily="2" charset="2"/>
              </a:rPr>
              <a:t> 5,8 M€ </a:t>
            </a:r>
            <a:r>
              <a:rPr lang="fr-FR" altLang="fr-FR" sz="2400">
                <a:solidFill>
                  <a:schemeClr val="tx1"/>
                </a:solidFill>
                <a:sym typeface="Wingdings" panose="05000000000000000000" pitchFamily="2" charset="2"/>
              </a:rPr>
              <a:t>(dont DPV et recours à l’emprunt)</a:t>
            </a:r>
            <a:endParaRPr lang="fr-FR" altLang="fr-FR" sz="2400" b="1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9703" name="ZoneTexte 6"/>
          <p:cNvSpPr txBox="1">
            <a:spLocks noChangeArrowheads="1"/>
          </p:cNvSpPr>
          <p:nvPr/>
        </p:nvSpPr>
        <p:spPr bwMode="auto">
          <a:xfrm>
            <a:off x="723900" y="59404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Symbol" panose="05050102010706020507" pitchFamily="18" charset="2"/>
              <a:buChar char="Þ"/>
            </a:pPr>
            <a:r>
              <a:rPr lang="fr-FR" altLang="fr-FR" sz="2400" b="1">
                <a:solidFill>
                  <a:srgbClr val="0070C0"/>
                </a:solidFill>
                <a:sym typeface="Wingdings" panose="05000000000000000000" pitchFamily="2" charset="2"/>
              </a:rPr>
              <a:t>  Besoin de financement prévisionnel : </a:t>
            </a:r>
            <a:r>
              <a:rPr lang="fr-FR" altLang="fr-FR" sz="2400" b="1">
                <a:solidFill>
                  <a:schemeClr val="accent2"/>
                </a:solidFill>
                <a:sym typeface="Wingdings" panose="05000000000000000000" pitchFamily="2" charset="2"/>
              </a:rPr>
              <a:t>8,2 M€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359792" y="1187549"/>
          <a:ext cx="9542592" cy="622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7" name="Larme 6"/>
          <p:cNvSpPr/>
          <p:nvPr/>
        </p:nvSpPr>
        <p:spPr>
          <a:xfrm>
            <a:off x="498475" y="1400175"/>
            <a:ext cx="2736850" cy="104933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Centre Social Imagine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95850" y="5086350"/>
          <a:ext cx="4511676" cy="1944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19"/>
                <a:gridCol w="1127919"/>
                <a:gridCol w="1127919"/>
                <a:gridCol w="1127919"/>
              </a:tblGrid>
              <a:tr h="768411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(dont DPV)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794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414463"/>
            <a:ext cx="5889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932363"/>
            <a:ext cx="400526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34819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2268538"/>
            <a:ext cx="7348537" cy="4895850"/>
          </a:xfrm>
        </p:spPr>
      </p:pic>
      <p:sp>
        <p:nvSpPr>
          <p:cNvPr id="8" name="Larme 7"/>
          <p:cNvSpPr/>
          <p:nvPr/>
        </p:nvSpPr>
        <p:spPr>
          <a:xfrm>
            <a:off x="144463" y="1331913"/>
            <a:ext cx="3094037" cy="1009650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Vidéo Protection – Tranche 2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472113" y="2555875"/>
          <a:ext cx="4511676" cy="1944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19"/>
                <a:gridCol w="1127919"/>
                <a:gridCol w="1127919"/>
                <a:gridCol w="1127919"/>
              </a:tblGrid>
              <a:tr h="768411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11 610 €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79 800 €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7" name="Larme 6"/>
          <p:cNvSpPr/>
          <p:nvPr/>
        </p:nvSpPr>
        <p:spPr>
          <a:xfrm>
            <a:off x="214313" y="1290638"/>
            <a:ext cx="2736850" cy="1049337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Ecole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Charles De Gaulle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159375" y="1692275"/>
          <a:ext cx="4587876" cy="1839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969"/>
                <a:gridCol w="1146969"/>
                <a:gridCol w="1146969"/>
                <a:gridCol w="1146969"/>
              </a:tblGrid>
              <a:tr h="727011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2 024 770 €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272 800 €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(dont DPV)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412 040 €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272 400 €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89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47925"/>
            <a:ext cx="4860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243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3891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1258888"/>
            <a:ext cx="9453562" cy="3308350"/>
          </a:xfrm>
        </p:spPr>
      </p:pic>
      <p:pic>
        <p:nvPicPr>
          <p:cNvPr id="38916" name="Image 6" descr="Y:\_DEMATERIALISATION\DELIBERATIONS\2019 CONSEILS MUNICIPAUX\01 MARS 2019\images\montaigne\IMG_4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7"/>
          <a:stretch>
            <a:fillRect/>
          </a:stretch>
        </p:blipFill>
        <p:spPr bwMode="auto">
          <a:xfrm>
            <a:off x="312738" y="4703763"/>
            <a:ext cx="47974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254625" y="4932363"/>
          <a:ext cx="4511676" cy="194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19"/>
                <a:gridCol w="1127919"/>
                <a:gridCol w="1127919"/>
                <a:gridCol w="1127919"/>
              </a:tblGrid>
              <a:tr h="767784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7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720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2 055 400 €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7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(dont DPV)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490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1 053 500 €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396 000 €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Larme 9"/>
          <p:cNvSpPr/>
          <p:nvPr/>
        </p:nvSpPr>
        <p:spPr>
          <a:xfrm>
            <a:off x="354013" y="1163638"/>
            <a:ext cx="2381250" cy="1031875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Ecole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Montaigne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096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79838"/>
            <a:ext cx="9755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56213" y="1350963"/>
          <a:ext cx="4511676" cy="1944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19"/>
                <a:gridCol w="1127919"/>
                <a:gridCol w="1127919"/>
                <a:gridCol w="1127919"/>
              </a:tblGrid>
              <a:tr h="768411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8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arme 7"/>
          <p:cNvSpPr/>
          <p:nvPr/>
        </p:nvSpPr>
        <p:spPr>
          <a:xfrm>
            <a:off x="576263" y="1350963"/>
            <a:ext cx="2381250" cy="1031875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Ecole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La Paix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301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674813"/>
            <a:ext cx="4592637" cy="2582862"/>
          </a:xfrm>
        </p:spPr>
      </p:pic>
      <p:pic>
        <p:nvPicPr>
          <p:cNvPr id="43012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384675"/>
            <a:ext cx="38242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-4851" r="781" b="28004"/>
          <a:stretch>
            <a:fillRect/>
          </a:stretch>
        </p:blipFill>
        <p:spPr bwMode="auto">
          <a:xfrm>
            <a:off x="5976938" y="3405188"/>
            <a:ext cx="33512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arme 6"/>
          <p:cNvSpPr/>
          <p:nvPr/>
        </p:nvSpPr>
        <p:spPr>
          <a:xfrm>
            <a:off x="215900" y="1331913"/>
            <a:ext cx="3149600" cy="1008062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Restaurant scolaire Jean Zay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256213" y="1331913"/>
          <a:ext cx="4587876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969"/>
                <a:gridCol w="1146969"/>
                <a:gridCol w="1146969"/>
                <a:gridCol w="1146969"/>
              </a:tblGrid>
              <a:tr h="727638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517 580 €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628 000 €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505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4211638"/>
            <a:ext cx="4679950" cy="2917825"/>
          </a:xfrm>
        </p:spPr>
      </p:pic>
      <p:pic>
        <p:nvPicPr>
          <p:cNvPr id="45060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7448" r="53021" b="24741"/>
          <a:stretch>
            <a:fillRect/>
          </a:stretch>
        </p:blipFill>
        <p:spPr bwMode="auto">
          <a:xfrm>
            <a:off x="68263" y="1474788"/>
            <a:ext cx="4972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arme 5"/>
          <p:cNvSpPr/>
          <p:nvPr/>
        </p:nvSpPr>
        <p:spPr>
          <a:xfrm>
            <a:off x="234950" y="1331913"/>
            <a:ext cx="3240088" cy="1008062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Vestiaires stade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Michel Bernard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184775" y="1706563"/>
          <a:ext cx="4586288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572"/>
                <a:gridCol w="1146572"/>
                <a:gridCol w="1146572"/>
                <a:gridCol w="1146572"/>
              </a:tblGrid>
              <a:tr h="727638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61 710 €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1 574 000 €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205 000 €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(dont DPV)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653 300 €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146 800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RESULTATS DE L'EXERCICE 2018</a:t>
            </a:r>
            <a:r>
              <a:rPr sz="3200" dirty="0" smtClean="0">
                <a:solidFill>
                  <a:schemeClr val="tx1"/>
                </a:solidFill>
              </a:rPr>
              <a:t/>
            </a:r>
            <a:br>
              <a:rPr sz="3200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FONCTIONNEMENT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757363"/>
            <a:ext cx="9074150" cy="159702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sz="2800" b="1" dirty="0" smtClean="0">
                <a:solidFill>
                  <a:schemeClr val="tx1"/>
                </a:solidFill>
              </a:rPr>
              <a:t>DEPENSES ORDINAIRES </a:t>
            </a:r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5472" lvl="1" indent="-571500">
              <a:buFont typeface="Arial" panose="020B0604020202020204" pitchFamily="34" charset="0"/>
              <a:buChar char="•"/>
              <a:defRPr/>
            </a:pPr>
            <a:r>
              <a:rPr sz="2400" b="1" dirty="0" smtClean="0">
                <a:solidFill>
                  <a:srgbClr val="0070C0"/>
                </a:solidFill>
              </a:rPr>
              <a:t>21,02 M€ </a:t>
            </a:r>
            <a:r>
              <a:rPr sz="2400" i="1" dirty="0" smtClean="0">
                <a:solidFill>
                  <a:schemeClr val="tx1"/>
                </a:solidFill>
              </a:rPr>
              <a:t>(+0,84% CA 2017 ; -3,24% BP 2018)</a:t>
            </a:r>
          </a:p>
          <a:p>
            <a:pPr marL="503238" lvl="1">
              <a:defRPr/>
            </a:pPr>
            <a:endParaRPr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76263" y="4140200"/>
            <a:ext cx="90741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571500" indent="-571500">
              <a:buFont typeface="Arial" panose="020B0604020202020204" pitchFamily="34" charset="0"/>
              <a:buAutoNum type="romanUcPeriod" startAt="2"/>
              <a:defRPr/>
            </a:pPr>
            <a:r>
              <a:rPr sz="2800" b="1" dirty="0" smtClean="0">
                <a:solidFill>
                  <a:schemeClr val="tx1"/>
                </a:solidFill>
              </a:rPr>
              <a:t>RECETTES ORDINAIRES</a:t>
            </a:r>
          </a:p>
          <a:p>
            <a:pPr>
              <a:defRPr/>
            </a:pPr>
            <a:endParaRPr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85838" lvl="1" indent="-533400">
              <a:buFont typeface="Arial" panose="020B0604020202020204" pitchFamily="34" charset="0"/>
              <a:buChar char="•"/>
              <a:defRPr/>
            </a:pPr>
            <a:r>
              <a:rPr sz="2400" b="1" dirty="0" smtClean="0">
                <a:solidFill>
                  <a:srgbClr val="0070C0"/>
                </a:solidFill>
              </a:rPr>
              <a:t>24,33 M€</a:t>
            </a:r>
            <a:r>
              <a:rPr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400" i="1" dirty="0" smtClean="0">
                <a:solidFill>
                  <a:schemeClr val="tx1"/>
                </a:solidFill>
              </a:rPr>
              <a:t>(+0,80% CA 2017 ; +0,38% BP 2018)</a:t>
            </a:r>
          </a:p>
          <a:p>
            <a:pPr lvl="1">
              <a:defRPr/>
            </a:pPr>
            <a:endParaRPr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710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673225"/>
            <a:ext cx="4337050" cy="2439988"/>
          </a:xfrm>
        </p:spPr>
      </p:pic>
      <p:pic>
        <p:nvPicPr>
          <p:cNvPr id="47108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505325"/>
            <a:ext cx="43370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05325"/>
            <a:ext cx="43291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arme 8"/>
          <p:cNvSpPr/>
          <p:nvPr/>
        </p:nvSpPr>
        <p:spPr>
          <a:xfrm>
            <a:off x="360363" y="1282700"/>
            <a:ext cx="2544762" cy="100806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Crèche « Europe »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068888" y="1831975"/>
          <a:ext cx="4587876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969"/>
                <a:gridCol w="1146969"/>
                <a:gridCol w="1146969"/>
                <a:gridCol w="1146969"/>
              </a:tblGrid>
              <a:tr h="727638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64 430 €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2 048 000 €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464 000 €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692 300 €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915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2308225"/>
            <a:ext cx="7185025" cy="4608513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27650" y="5092700"/>
          <a:ext cx="4587876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969"/>
                <a:gridCol w="1146969"/>
                <a:gridCol w="1146969"/>
                <a:gridCol w="1146969"/>
              </a:tblGrid>
              <a:tr h="727638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24 120 €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(dont DPV)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139 500 €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325 500 €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Larme 6"/>
          <p:cNvSpPr/>
          <p:nvPr/>
        </p:nvSpPr>
        <p:spPr>
          <a:xfrm>
            <a:off x="431800" y="1403350"/>
            <a:ext cx="2789238" cy="85883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Place Vauban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5120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3409950"/>
            <a:ext cx="4703762" cy="3527425"/>
          </a:xfrm>
        </p:spPr>
      </p:pic>
      <p:pic>
        <p:nvPicPr>
          <p:cNvPr id="5120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409950"/>
            <a:ext cx="47053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229225" y="1258888"/>
          <a:ext cx="4587876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969"/>
                <a:gridCol w="1146969"/>
                <a:gridCol w="1146969"/>
                <a:gridCol w="1146969"/>
              </a:tblGrid>
              <a:tr h="727638"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Réalisé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avant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2019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(dont RAR 2018)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Prév. après  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6 020 €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430 000 €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Larme 6"/>
          <p:cNvSpPr/>
          <p:nvPr/>
        </p:nvSpPr>
        <p:spPr>
          <a:xfrm>
            <a:off x="261938" y="1258888"/>
            <a:ext cx="3554412" cy="1081087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Démolition résidence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Van Der Meersch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47700" y="2771775"/>
          <a:ext cx="8929688" cy="1712913"/>
        </p:xfrm>
        <a:graphic>
          <a:graphicData uri="http://schemas.openxmlformats.org/drawingml/2006/table">
            <a:tbl>
              <a:tblPr firstRow="1" firstCol="1" bandRow="1"/>
              <a:tblGrid>
                <a:gridCol w="4996704"/>
                <a:gridCol w="1966492"/>
                <a:gridCol w="1966492"/>
              </a:tblGrid>
              <a:tr h="946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Montant prévisionnel dépenses 2019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Montant prévisionnel emprunt 2019                                   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8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ACQUISITIONS FONCIERES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827 000 €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827 000 €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REMBOURSEMENT CAPITAL DE LA DETTE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41 350 €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2019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0538" y="1331913"/>
            <a:ext cx="86407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BILAN GLOBAL PREVISIONNEL 2019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01725" y="1908175"/>
          <a:ext cx="7416800" cy="5389818"/>
        </p:xfrm>
        <a:graphic>
          <a:graphicData uri="http://schemas.openxmlformats.org/drawingml/2006/table">
            <a:tbl>
              <a:tblPr/>
              <a:tblGrid>
                <a:gridCol w="3864216"/>
                <a:gridCol w="1776292"/>
                <a:gridCol w="1776292"/>
              </a:tblGrid>
              <a:tr h="2685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DEPENSES (M€)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 (M€)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Investissements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13,99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Dont programme de rénovation urbaine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Dont programme d'équipement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8,44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Dont programme de maintenance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Dont acquisitions foncières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Dont restes à réaliser 2018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Recettes non affectées (FCTVA, TLE, TA…)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76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des opérations d'investissement 2019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13,99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Dotation politique de la ville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276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Besoin (-) de financement intermédiaire 2019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-9,01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Emprunt </a:t>
                      </a:r>
                      <a:r>
                        <a:rPr lang="fr-FR" sz="1700" b="0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(pour acquisitions foncières)</a:t>
                      </a:r>
                      <a:endParaRPr lang="fr-FR" sz="1700" b="1" i="0" u="none" strike="noStrike">
                        <a:solidFill>
                          <a:srgbClr val="1636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276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Besoin (-) de financement 2019 après emprunt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-8,22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Autofinancement prévisionnel 2019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Excédent cumulé exercices antérieurs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8,57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50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Excédent cumulé</a:t>
                      </a:r>
                      <a:r>
                        <a:rPr lang="fr-FR" sz="1700" b="1" i="0" u="none" strike="noStrike" baseline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7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prévisionnel fin</a:t>
                      </a:r>
                      <a:r>
                        <a:rPr lang="fr-FR" sz="1700" b="1" i="0" u="none" strike="noStrike" baseline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  <a:endParaRPr lang="fr-FR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>
                <a:solidFill>
                  <a:schemeClr val="tx1"/>
                </a:solidFill>
              </a:rPr>
              <a:t>FONCTIONNEMENT</a:t>
            </a:r>
            <a:endParaRPr sz="32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835150"/>
            <a:ext cx="9074150" cy="6604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1"/>
                </a:solidFill>
              </a:rPr>
              <a:t>III</a:t>
            </a:r>
            <a:r>
              <a:rPr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 </a:t>
            </a:r>
            <a:r>
              <a:rPr sz="2800" b="1" dirty="0" smtClean="0">
                <a:solidFill>
                  <a:schemeClr val="tx1"/>
                </a:solidFill>
              </a:rPr>
              <a:t>BILAN DES OPERATIONS ORDINAIRES</a:t>
            </a:r>
          </a:p>
          <a:p>
            <a:pPr lvl="2">
              <a:defRPr/>
            </a:pPr>
            <a:endParaRPr sz="2800" b="1" dirty="0" smtClean="0">
              <a:solidFill>
                <a:schemeClr val="tx1"/>
              </a:solidFill>
            </a:endParaRPr>
          </a:p>
          <a:p>
            <a:pPr lvl="2">
              <a:defRPr/>
            </a:pPr>
            <a:endParaRPr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0725" y="2987675"/>
            <a:ext cx="86407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2913" indent="-442913" algn="just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Epargne 2018 au titre des dépenses et recettes   ordinaires : </a:t>
            </a:r>
            <a:r>
              <a:rPr lang="fr-FR" sz="28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3,3 M€ </a:t>
            </a:r>
          </a:p>
          <a:p>
            <a:pPr marL="285750" indent="-285750" algn="just">
              <a:buFont typeface="Symbol" panose="05050102010706020507" pitchFamily="18" charset="2"/>
              <a:buChar char="Þ"/>
              <a:defRPr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	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+ </a:t>
            </a:r>
            <a:r>
              <a:rPr lang="fr-FR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800 K€ par rapport aux prévisions (BP 2018)</a:t>
            </a:r>
          </a:p>
          <a:p>
            <a:pPr algn="just">
              <a:defRPr/>
            </a:pPr>
            <a:endParaRPr lang="fr-FR" sz="24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fr-FR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	 + 18 K€ par rapport au CA 2017 </a:t>
            </a:r>
          </a:p>
          <a:p>
            <a:pPr>
              <a:defRPr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>
                <a:solidFill>
                  <a:schemeClr val="tx1"/>
                </a:solidFill>
              </a:rPr>
              <a:t>FONCTIONNEMENT</a:t>
            </a:r>
            <a:endParaRPr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76250" y="3203575"/>
          <a:ext cx="9001126" cy="1763714"/>
        </p:xfrm>
        <a:graphic>
          <a:graphicData uri="http://schemas.openxmlformats.org/drawingml/2006/table">
            <a:tbl>
              <a:tblPr/>
              <a:tblGrid>
                <a:gridCol w="3835831"/>
                <a:gridCol w="1033059"/>
                <a:gridCol w="1033059"/>
                <a:gridCol w="1033059"/>
                <a:gridCol w="1033059"/>
                <a:gridCol w="1033059"/>
              </a:tblGrid>
              <a:tr h="360148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Réalisé (€</a:t>
                      </a:r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1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6260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Epargne sur opérations courantes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3 253 650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3 851 649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3 734 324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3 290 060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>
                          <a:solidFill>
                            <a:srgbClr val="1F4E78"/>
                          </a:solidFill>
                          <a:effectLst/>
                          <a:latin typeface="+mj-lt"/>
                        </a:rPr>
                        <a:t>3 308 397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7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+mj-lt"/>
                        </a:rPr>
                        <a:t>+597 999 €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+mj-lt"/>
                        </a:rPr>
                        <a:t>-117 325 €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+mj-lt"/>
                        </a:rPr>
                        <a:t>-444 264 €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+mj-lt"/>
                        </a:rPr>
                        <a:t>+18 337 €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60363" y="2124075"/>
            <a:ext cx="8640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EVOLUTION DE L’EPARGNE SUR OPERATIONS ORDINAIRES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+mn-lt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617663"/>
            <a:ext cx="9074150" cy="518636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AutoNum type="romanUcPeriod" startAt="4"/>
              <a:defRPr/>
            </a:pPr>
            <a:r>
              <a:rPr sz="2800" b="1" dirty="0" smtClean="0">
                <a:solidFill>
                  <a:schemeClr val="tx1"/>
                </a:solidFill>
              </a:rPr>
              <a:t>DEPENSE EXCEPTIONNELLE : 54 K€</a:t>
            </a:r>
          </a:p>
          <a:p>
            <a:pPr>
              <a:defRPr/>
            </a:pPr>
            <a:endParaRPr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87425" indent="354013">
              <a:buFont typeface="Arial" panose="020B0604020202020204" pitchFamily="34" charset="0"/>
              <a:buChar char="•"/>
              <a:defRPr/>
            </a:pPr>
            <a:r>
              <a:rPr sz="2200" dirty="0" smtClean="0">
                <a:solidFill>
                  <a:schemeClr val="tx1"/>
                </a:solidFill>
              </a:rPr>
              <a:t>Provision pour risque créance irrécouvrable : 54 K€</a:t>
            </a:r>
          </a:p>
          <a:p>
            <a:pPr>
              <a:defRPr/>
            </a:pPr>
            <a:endParaRPr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sz="2800" b="1" dirty="0" smtClean="0">
                <a:solidFill>
                  <a:schemeClr val="tx1"/>
                </a:solidFill>
              </a:rPr>
              <a:t> V.   RECETTES EXCEPTIONNELLES : 2,74 M€</a:t>
            </a:r>
          </a:p>
          <a:p>
            <a:pPr lvl="1">
              <a:defRPr/>
            </a:pPr>
            <a:endParaRPr sz="800" b="1" dirty="0" smtClean="0">
              <a:solidFill>
                <a:schemeClr val="tx1"/>
              </a:solidFill>
            </a:endParaRP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200" dirty="0" smtClean="0">
                <a:solidFill>
                  <a:schemeClr val="tx1"/>
                </a:solidFill>
              </a:rPr>
              <a:t>Dotation Politique de la Ville (DPV) : 818 K€</a:t>
            </a: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200" dirty="0">
                <a:solidFill>
                  <a:schemeClr val="tx1"/>
                </a:solidFill>
              </a:rPr>
              <a:t>Régularisations cessions placements financiers : 1,87 M</a:t>
            </a:r>
            <a:r>
              <a:rPr sz="2200" dirty="0" smtClean="0">
                <a:solidFill>
                  <a:schemeClr val="tx1"/>
                </a:solidFill>
              </a:rPr>
              <a:t>€</a:t>
            </a:r>
          </a:p>
          <a:p>
            <a:pPr marL="1341438" lvl="2">
              <a:defRPr/>
            </a:pPr>
            <a:r>
              <a:rPr sz="2200" dirty="0" smtClean="0">
                <a:solidFill>
                  <a:schemeClr val="tx1"/>
                </a:solidFill>
              </a:rPr>
              <a:t>→ Dépenses du même montant en investissement</a:t>
            </a:r>
            <a:endParaRPr sz="2000" dirty="0">
              <a:solidFill>
                <a:schemeClr val="tx1"/>
              </a:solidFill>
            </a:endParaRP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200" dirty="0" smtClean="0">
                <a:solidFill>
                  <a:schemeClr val="tx1"/>
                </a:solidFill>
              </a:rPr>
              <a:t>Intérêts </a:t>
            </a:r>
            <a:r>
              <a:rPr sz="2200" dirty="0">
                <a:solidFill>
                  <a:schemeClr val="tx1"/>
                </a:solidFill>
              </a:rPr>
              <a:t>des placements financiers : </a:t>
            </a:r>
            <a:r>
              <a:rPr sz="2200" dirty="0" smtClean="0">
                <a:solidFill>
                  <a:schemeClr val="tx1"/>
                </a:solidFill>
              </a:rPr>
              <a:t>9 k€</a:t>
            </a: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200" dirty="0" smtClean="0">
                <a:solidFill>
                  <a:schemeClr val="tx1"/>
                </a:solidFill>
              </a:rPr>
              <a:t>Cessions mobilier ventes aux enchères : 0,9 K€</a:t>
            </a: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r>
              <a:rPr sz="2200" dirty="0" smtClean="0">
                <a:solidFill>
                  <a:schemeClr val="tx1"/>
                </a:solidFill>
              </a:rPr>
              <a:t>Remboursement frais de formation initiale PM : 45 K€</a:t>
            </a:r>
          </a:p>
          <a:p>
            <a:pPr lvl="2">
              <a:defRPr/>
            </a:pPr>
            <a:endParaRPr sz="2200" dirty="0">
              <a:solidFill>
                <a:schemeClr val="tx1"/>
              </a:solidFill>
            </a:endParaRPr>
          </a:p>
          <a:p>
            <a:pPr marL="1350843" lvl="2" indent="-342900">
              <a:buFont typeface="Arial" panose="020B0604020202020204" pitchFamily="34" charset="0"/>
              <a:buChar char="•"/>
              <a:defRPr/>
            </a:pPr>
            <a:endParaRPr sz="2200" b="1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>
                <a:solidFill>
                  <a:schemeClr val="tx1"/>
                </a:solidFill>
              </a:rPr>
              <a:t>FONCTIONNEMENT</a:t>
            </a:r>
            <a:endParaRPr sz="3200" b="1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2625" y="5075238"/>
            <a:ext cx="86407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  <a:defRPr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fr-FR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Epargne nette 2018 (avec dépenses et recettes exceptionnelles) : </a:t>
            </a:r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6 M€</a:t>
            </a:r>
            <a:endParaRPr lang="fr-FR" sz="24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>
                <a:solidFill>
                  <a:schemeClr val="tx1"/>
                </a:solidFill>
              </a:rPr>
              <a:t>FONCTIONNEMENT</a:t>
            </a:r>
            <a:endParaRPr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47700" y="2574925"/>
          <a:ext cx="8675688" cy="1636712"/>
        </p:xfrm>
        <a:graphic>
          <a:graphicData uri="http://schemas.openxmlformats.org/drawingml/2006/table">
            <a:tbl>
              <a:tblPr/>
              <a:tblGrid>
                <a:gridCol w="4208366"/>
                <a:gridCol w="2288759"/>
                <a:gridCol w="2178563"/>
              </a:tblGrid>
              <a:tr h="306388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DEPENSES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OPERATIONS COURANTES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21 026 898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24 335 295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Epargne sur opérations courantes 2018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3 308 397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A383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OPERATIONS EXCEPTIONNELLES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54 527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2 742 523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épargne nette disponible 2018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5 996 393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03238" y="1543050"/>
            <a:ext cx="86407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BILAN PREVISIONNEL 2018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</a:t>
            </a:r>
            <a:endParaRPr sz="3200" b="1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503238" y="1619250"/>
            <a:ext cx="9074150" cy="1871663"/>
          </a:xfrm>
        </p:spPr>
        <p:txBody>
          <a:bodyPr/>
          <a:lstStyle/>
          <a:p>
            <a:pPr marL="0" lvl="2">
              <a:defRPr/>
            </a:pPr>
            <a:r>
              <a:rPr sz="2500" b="1" dirty="0" smtClean="0">
                <a:solidFill>
                  <a:schemeClr val="tx1"/>
                </a:solidFill>
              </a:rPr>
              <a:t>Dépenses : </a:t>
            </a:r>
            <a:r>
              <a:rPr sz="2500" b="1" dirty="0" smtClean="0">
                <a:solidFill>
                  <a:srgbClr val="0070C0"/>
                </a:solidFill>
              </a:rPr>
              <a:t>7,65 M €  </a:t>
            </a:r>
            <a:r>
              <a:rPr sz="2000" dirty="0" smtClean="0">
                <a:solidFill>
                  <a:schemeClr val="tx1"/>
                </a:solidFill>
              </a:rPr>
              <a:t>(hors </a:t>
            </a:r>
            <a:r>
              <a:rPr sz="2000" dirty="0">
                <a:solidFill>
                  <a:schemeClr val="tx1"/>
                </a:solidFill>
              </a:rPr>
              <a:t>régul. </a:t>
            </a:r>
            <a:r>
              <a:rPr sz="2000" dirty="0" smtClean="0">
                <a:solidFill>
                  <a:schemeClr val="tx1"/>
                </a:solidFill>
              </a:rPr>
              <a:t>placements 1,87 M€)</a:t>
            </a:r>
          </a:p>
          <a:p>
            <a:pPr marL="0" lvl="2">
              <a:defRPr/>
            </a:pPr>
            <a:r>
              <a:rPr sz="2000" dirty="0">
                <a:solidFill>
                  <a:schemeClr val="tx1"/>
                </a:solidFill>
              </a:rPr>
              <a:t>	 </a:t>
            </a:r>
            <a:r>
              <a:rPr sz="2000" dirty="0" smtClean="0">
                <a:solidFill>
                  <a:schemeClr val="tx1"/>
                </a:solidFill>
              </a:rPr>
              <a:t>        </a:t>
            </a:r>
            <a:r>
              <a:rPr sz="2400" dirty="0" smtClean="0">
                <a:solidFill>
                  <a:schemeClr val="tx1"/>
                </a:solidFill>
              </a:rPr>
              <a:t>+ 54,36% CA 2017; - 30% prévisions BP 2018 </a:t>
            </a:r>
          </a:p>
          <a:p>
            <a:pPr marL="1006475" lvl="2" indent="-1006475">
              <a:defRPr/>
            </a:pPr>
            <a:r>
              <a:rPr sz="2500" b="1" dirty="0" smtClean="0">
                <a:solidFill>
                  <a:schemeClr val="tx1"/>
                </a:solidFill>
              </a:rPr>
              <a:t>Recettes : </a:t>
            </a:r>
            <a:r>
              <a:rPr sz="2500" b="1" dirty="0" smtClean="0">
                <a:solidFill>
                  <a:srgbClr val="0070C0"/>
                </a:solidFill>
              </a:rPr>
              <a:t>2,91 M€</a:t>
            </a:r>
          </a:p>
          <a:p>
            <a:pPr marL="1519238" lvl="2">
              <a:defRPr/>
            </a:pPr>
            <a:r>
              <a:rPr sz="2400" dirty="0" smtClean="0">
                <a:solidFill>
                  <a:schemeClr val="tx1"/>
                </a:solidFill>
              </a:rPr>
              <a:t>+ 122 % CA </a:t>
            </a:r>
            <a:r>
              <a:rPr sz="2400" dirty="0">
                <a:solidFill>
                  <a:schemeClr val="tx1"/>
                </a:solidFill>
              </a:rPr>
              <a:t>2017; </a:t>
            </a:r>
            <a:r>
              <a:rPr sz="2400" dirty="0" smtClean="0">
                <a:solidFill>
                  <a:schemeClr val="tx1"/>
                </a:solidFill>
              </a:rPr>
              <a:t>+ 1,4% </a:t>
            </a:r>
            <a:r>
              <a:rPr sz="2400" dirty="0">
                <a:solidFill>
                  <a:schemeClr val="tx1"/>
                </a:solidFill>
              </a:rPr>
              <a:t>prévisions BP 2018 </a:t>
            </a:r>
            <a:endParaRPr sz="2400" b="1" dirty="0" smtClean="0">
              <a:solidFill>
                <a:srgbClr val="0070C0"/>
              </a:solidFill>
            </a:endParaRPr>
          </a:p>
          <a:p>
            <a:pPr marL="1006475" lvl="2" indent="-1006475">
              <a:defRPr/>
            </a:pPr>
            <a:endParaRPr sz="25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4988" y="4356100"/>
          <a:ext cx="8783637" cy="2068764"/>
        </p:xfrm>
        <a:graphic>
          <a:graphicData uri="http://schemas.openxmlformats.org/drawingml/2006/table">
            <a:tbl>
              <a:tblPr/>
              <a:tblGrid>
                <a:gridCol w="4247825"/>
                <a:gridCol w="2375902"/>
                <a:gridCol w="2159910"/>
              </a:tblGrid>
              <a:tr h="3447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DEPENSES</a:t>
                      </a:r>
                    </a:p>
                  </a:txBody>
                  <a:tcPr marL="9524" marR="9524" marT="95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44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Investissements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7 654 754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2 913 294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752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Solde intermédiaire </a:t>
                      </a:r>
                    </a:p>
                  </a:txBody>
                  <a:tcPr marL="9524" marR="9524" marT="9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-4 741 461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Régularisations cessions placements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1 869 510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2018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9 524 265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2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2 913 294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344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Besoin (-) de financement 2018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-6 610 971</a:t>
                      </a:r>
                    </a:p>
                  </a:txBody>
                  <a:tcPr marL="9524" marR="9524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3238" y="3692525"/>
            <a:ext cx="35893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BILAN PREVISIONNEL 2018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>
                <a:solidFill>
                  <a:schemeClr val="tx1"/>
                </a:solidFill>
              </a:rPr>
              <a:t>RESULTATS DE L'EXERCICE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</a:t>
            </a:r>
            <a:endParaRPr sz="3200" b="1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719832" y="1331565"/>
          <a:ext cx="885755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3200" b="1" dirty="0" smtClean="0">
                <a:solidFill>
                  <a:schemeClr val="tx1"/>
                </a:solidFill>
              </a:rPr>
              <a:t>ORIENTATIONS BUDGETAIRES</a:t>
            </a:r>
            <a:br>
              <a:rPr sz="3200" b="1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 2019</a:t>
            </a:r>
            <a:endParaRPr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6627" name="Graphique 3"/>
          <p:cNvGraphicFramePr>
            <a:graphicFrameLocks/>
          </p:cNvGraphicFramePr>
          <p:nvPr/>
        </p:nvGraphicFramePr>
        <p:xfrm>
          <a:off x="454025" y="1536700"/>
          <a:ext cx="917416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hart" r:id="rId4" imgW="9181372" imgH="5797798" progId="Excel.Chart.8">
                  <p:embed/>
                </p:oleObj>
              </mc:Choice>
              <mc:Fallback>
                <p:oleObj name="Chart" r:id="rId4" imgW="9181372" imgH="5797798" progId="Excel.Chart.8">
                  <p:embed/>
                  <p:pic>
                    <p:nvPicPr>
                      <p:cNvPr id="0" name="Graphiqu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536700"/>
                        <a:ext cx="9174163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1168400"/>
            <a:ext cx="77771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EVOLUTION DES DEPENSES DES OPERATIONS D’INVESTISSEMENT (2012-2019)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 type mons en baroe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mons2.potx [Lecture seule]" id="{C85FC09D-D5FA-4EF5-A3F5-898CA5C25906}" vid="{3A9FD2DC-19BF-4F5C-B2D2-7A69AF64CF0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mons2</Template>
  <TotalTime>1906</TotalTime>
  <Words>1104</Words>
  <Application>Microsoft Office PowerPoint</Application>
  <PresentationFormat>Personnalisé</PresentationFormat>
  <Paragraphs>386</Paragraphs>
  <Slides>24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MS Gothic</vt:lpstr>
      <vt:lpstr>DIN-Bold</vt:lpstr>
      <vt:lpstr>Calibri</vt:lpstr>
      <vt:lpstr>Times New Roman</vt:lpstr>
      <vt:lpstr>Wingdings</vt:lpstr>
      <vt:lpstr>Symbol</vt:lpstr>
      <vt:lpstr>presentation type mons en baroeul</vt:lpstr>
      <vt:lpstr>Microsoft Excel Chart</vt:lpstr>
      <vt:lpstr>CONSEIL MUNICIPAL   1ER MARS 2019</vt:lpstr>
      <vt:lpstr>RESULTATS DE L'EXERCICE 2018 FONCTIONNEMENT</vt:lpstr>
      <vt:lpstr>RESULTATS DE L'EXERCICE 2018 FONCTIONNEMENT</vt:lpstr>
      <vt:lpstr>RESULTATS DE L'EXERCICE 2018 FONCTIONNEMENT</vt:lpstr>
      <vt:lpstr>RESULTATS DE L'EXERCICE 2018 FONCTIONNEMENT</vt:lpstr>
      <vt:lpstr>RESULTATS DE L'EXERCICE 2018 FONCTIONNEMENT</vt:lpstr>
      <vt:lpstr>RESULTATS DE L'EXERCICE 2018 INVESTISSEMENT</vt:lpstr>
      <vt:lpstr>RESULTATS DE L'EXERCICE 2018 INVESTISSEMENT</vt:lpstr>
      <vt:lpstr>ORIENTATIONS BUDGETAIRES INVESTISSEMENT 2019</vt:lpstr>
      <vt:lpstr>RESULTATS DE L'EXERCICE 2018</vt:lpstr>
      <vt:lpstr>ORIENTATIONS BUDGETAIRES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INVESTISSEMENT 2019</vt:lpstr>
      <vt:lpstr>ORIENTATIONS BUDGETAIRES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Débat d’Orientation Budgétaire 2016</dc:title>
  <dc:creator>Eric Dubrulle</dc:creator>
  <cp:lastModifiedBy>Blanche Martin</cp:lastModifiedBy>
  <cp:revision>296</cp:revision>
  <cp:lastPrinted>2018-02-16T10:56:12Z</cp:lastPrinted>
  <dcterms:created xsi:type="dcterms:W3CDTF">1601-01-01T00:00:00Z</dcterms:created>
  <dcterms:modified xsi:type="dcterms:W3CDTF">2019-03-01T09:25:32Z</dcterms:modified>
</cp:coreProperties>
</file>