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37"/>
  </p:notesMasterIdLst>
  <p:handoutMasterIdLst>
    <p:handoutMasterId r:id="rId38"/>
  </p:handoutMasterIdLst>
  <p:sldIdLst>
    <p:sldId id="313" r:id="rId2"/>
    <p:sldId id="316" r:id="rId3"/>
    <p:sldId id="315" r:id="rId4"/>
    <p:sldId id="344" r:id="rId5"/>
    <p:sldId id="349" r:id="rId6"/>
    <p:sldId id="345" r:id="rId7"/>
    <p:sldId id="347" r:id="rId8"/>
    <p:sldId id="348" r:id="rId9"/>
    <p:sldId id="343" r:id="rId10"/>
    <p:sldId id="314" r:id="rId11"/>
    <p:sldId id="317" r:id="rId12"/>
    <p:sldId id="318" r:id="rId13"/>
    <p:sldId id="320" r:id="rId14"/>
    <p:sldId id="319" r:id="rId15"/>
    <p:sldId id="321" r:id="rId16"/>
    <p:sldId id="323" r:id="rId17"/>
    <p:sldId id="335" r:id="rId18"/>
    <p:sldId id="336" r:id="rId19"/>
    <p:sldId id="337" r:id="rId20"/>
    <p:sldId id="324" r:id="rId21"/>
    <p:sldId id="284" r:id="rId22"/>
    <p:sldId id="325" r:id="rId23"/>
    <p:sldId id="272" r:id="rId24"/>
    <p:sldId id="326" r:id="rId25"/>
    <p:sldId id="322" r:id="rId26"/>
    <p:sldId id="331" r:id="rId27"/>
    <p:sldId id="309" r:id="rId28"/>
    <p:sldId id="334" r:id="rId29"/>
    <p:sldId id="312" r:id="rId30"/>
    <p:sldId id="333" r:id="rId31"/>
    <p:sldId id="332" r:id="rId32"/>
    <p:sldId id="299" r:id="rId33"/>
    <p:sldId id="327" r:id="rId34"/>
    <p:sldId id="329" r:id="rId35"/>
    <p:sldId id="330" r:id="rId36"/>
  </p:sldIdLst>
  <p:sldSz cx="10080625" cy="7559675"/>
  <p:notesSz cx="6799263" cy="9929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75">
          <p15:clr>
            <a:srgbClr val="A4A3A4"/>
          </p15:clr>
        </p15:guide>
        <p15:guide id="2" pos="19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FFCC00"/>
    <a:srgbClr val="FFFF66"/>
    <a:srgbClr val="FF99CC"/>
    <a:srgbClr val="FFCCCC"/>
    <a:srgbClr val="FFFFFF"/>
    <a:srgbClr val="404040"/>
    <a:srgbClr val="9E8E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91" autoAdjust="0"/>
  </p:normalViewPr>
  <p:slideViewPr>
    <p:cSldViewPr>
      <p:cViewPr varScale="1">
        <p:scale>
          <a:sx n="64" d="100"/>
          <a:sy n="64" d="100"/>
        </p:scale>
        <p:origin x="1020" y="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675"/>
        <p:guide pos="19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-FILES-1\docs_users\bmartin\Mes%20documents\Documents%20de%20travail%20B.%20MARTIN\Pr&#233;paration%20Budg&#233;taire\ROB%202019\tableaux%20power%20point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793133742099668E-2"/>
          <c:y val="7.9078306516033328E-2"/>
          <c:w val="0.93192102024591328"/>
          <c:h val="0.72917092319981747"/>
        </c:manualLayout>
      </c:layout>
      <c:lineChart>
        <c:grouping val="standard"/>
        <c:varyColors val="0"/>
        <c:ser>
          <c:idx val="0"/>
          <c:order val="0"/>
          <c:tx>
            <c:strRef>
              <c:f>'evol classes de découverte'!$B$2</c:f>
              <c:strCache>
                <c:ptCount val="1"/>
                <c:pt idx="0">
                  <c:v>Effectifs classes de découverte</c:v>
                </c:pt>
              </c:strCache>
            </c:strRef>
          </c:tx>
          <c:spPr>
            <a:ln w="31750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1"/>
              </a:solidFill>
              <a:ln w="31750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9456043098347146E-2"/>
                  <c:y val="-3.5020335501540566E-2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9050" anchor="ctr" anchorCtr="0">
                    <a:spAutoFit/>
                  </a:bodyPr>
                  <a:lstStyle/>
                  <a:p>
                    <a:pPr algn="ctr">
                      <a:defRPr sz="16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3FDEDC0-1FF7-4794-93FE-16539301880F}" type="VALUE">
                      <a:rPr lang="en-US" sz="1600" b="1">
                        <a:solidFill>
                          <a:sysClr val="windowText" lastClr="000000"/>
                        </a:solidFill>
                      </a:rPr>
                      <a:pPr algn="ctr">
                        <a:defRPr sz="1600" b="1">
                          <a:solidFill>
                            <a:sysClr val="windowText" lastClr="000000"/>
                          </a:solidFill>
                        </a:defRPr>
                      </a:pPr>
                      <a:t>[VALEUR]</a:t>
                    </a:fld>
                    <a:r>
                      <a:rPr lang="en-US" sz="1600" b="1">
                        <a:solidFill>
                          <a:sysClr val="windowText" lastClr="000000"/>
                        </a:solidFill>
                      </a:rPr>
                      <a:t>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sz="16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4.1364684186261019E-2"/>
                  <c:y val="-3.0488702001255079E-2"/>
                </c:manualLayout>
              </c:layout>
              <c:tx>
                <c:rich>
                  <a:bodyPr/>
                  <a:lstStyle/>
                  <a:p>
                    <a:fld id="{F6ECB277-6569-48AD-BD50-61FE5EB4258B}" type="VALUE">
                      <a:rPr lang="en-US" sz="1600" b="1">
                        <a:solidFill>
                          <a:sysClr val="windowText" lastClr="000000"/>
                        </a:solidFill>
                      </a:rPr>
                      <a:pPr/>
                      <a:t>[VALEUR]</a:t>
                    </a:fld>
                    <a:r>
                      <a:rPr lang="en-US" sz="1600" b="1">
                        <a:solidFill>
                          <a:sysClr val="windowText" lastClr="000000"/>
                        </a:solidFill>
                      </a:rPr>
                      <a:t> 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3.3988012909174734E-2"/>
                  <c:y val="-5.016009021386407E-2"/>
                </c:manualLayout>
              </c:layout>
              <c:tx>
                <c:rich>
                  <a:bodyPr/>
                  <a:lstStyle/>
                  <a:p>
                    <a:fld id="{07AE7FA7-41E5-400D-85B0-483A63B73B36}" type="VALUE">
                      <a:rPr lang="en-US" sz="1600" b="1">
                        <a:solidFill>
                          <a:sysClr val="windowText" lastClr="000000"/>
                        </a:solidFill>
                      </a:rPr>
                      <a:pPr/>
                      <a:t>[VALEUR]</a:t>
                    </a:fld>
                    <a:r>
                      <a:rPr lang="en-US" sz="1600" b="1">
                        <a:solidFill>
                          <a:sysClr val="windowText" lastClr="000000"/>
                        </a:solidFill>
                      </a:rPr>
                      <a:t> 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87E5C77C-0732-4C94-BD62-3552B1606D22}" type="VALUE">
                      <a:rPr lang="en-US"/>
                      <a:pPr/>
                      <a:t>[VALEUR]</a:t>
                    </a:fld>
                    <a:r>
                      <a:rPr lang="en-US"/>
                      <a:t> 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3.1544563153672184E-2"/>
                  <c:y val="-6.02939829519433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'evol classes de découverte'!$A$3:$A$8</c:f>
              <c:strCache>
                <c:ptCount val="6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  <c:pt idx="3">
                  <c:v>2016-2017</c:v>
                </c:pt>
                <c:pt idx="4">
                  <c:v>2017-2018</c:v>
                </c:pt>
                <c:pt idx="5">
                  <c:v>Prév. 2018-2019</c:v>
                </c:pt>
              </c:strCache>
            </c:strRef>
          </c:cat>
          <c:val>
            <c:numRef>
              <c:f>'evol classes de découverte'!$B$3:$B$8</c:f>
              <c:numCache>
                <c:formatCode>0</c:formatCode>
                <c:ptCount val="6"/>
                <c:pt idx="0">
                  <c:v>551</c:v>
                </c:pt>
                <c:pt idx="1">
                  <c:v>482</c:v>
                </c:pt>
                <c:pt idx="2">
                  <c:v>247</c:v>
                </c:pt>
                <c:pt idx="3">
                  <c:v>640</c:v>
                </c:pt>
                <c:pt idx="4">
                  <c:v>225</c:v>
                </c:pt>
                <c:pt idx="5">
                  <c:v>729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'evol classes de découverte'!$C$2</c:f>
              <c:strCache>
                <c:ptCount val="1"/>
              </c:strCache>
            </c:strRef>
          </c:tx>
          <c:spPr>
            <a:ln w="28575" cap="rnd">
              <a:solidFill>
                <a:srgbClr val="A92323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2"/>
              </a:solidFill>
              <a:ln w="31750" cap="sq">
                <a:solidFill>
                  <a:srgbClr val="800000"/>
                </a:solidFill>
                <a:miter lim="800000"/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B7F77B93-DE67-42A7-A3FF-58E20E36F5B7}" type="VALUE">
                      <a:rPr lang="en-US"/>
                      <a:pPr/>
                      <a:t>[VALEUR]</a:t>
                    </a:fld>
                    <a:r>
                      <a:rPr lang="en-US"/>
                      <a:t> M€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4.6897187644075682E-2"/>
                  <c:y val="-2.3507899208934046E-2"/>
                </c:manualLayout>
              </c:layout>
              <c:tx>
                <c:rich>
                  <a:bodyPr/>
                  <a:lstStyle/>
                  <a:p>
                    <a:fld id="{01410B4C-63E4-4BF8-B921-1419DA3B5E9E}" type="VALUE">
                      <a:rPr lang="en-US"/>
                      <a:pPr/>
                      <a:t>[VALEUR]</a:t>
                    </a:fld>
                    <a:r>
                      <a:rPr lang="en-US"/>
                      <a:t> M€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4.6897187644075543E-2"/>
                  <c:y val="-4.4450307585897311E-2"/>
                </c:manualLayout>
              </c:layout>
              <c:tx>
                <c:rich>
                  <a:bodyPr/>
                  <a:lstStyle/>
                  <a:p>
                    <a:fld id="{63E70AC8-E209-4AF6-BD94-0C5D97D7B4B6}" type="VALUE">
                      <a:rPr lang="en-US"/>
                      <a:pPr/>
                      <a:t>[VALEUR]</a:t>
                    </a:fld>
                    <a:r>
                      <a:rPr lang="en-US"/>
                      <a:t> M€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9E613A6A-635F-4598-8E56-26501FD48327}" type="VALUE">
                      <a:rPr lang="en-US"/>
                      <a:pPr/>
                      <a:t>[VALEUR]</a:t>
                    </a:fld>
                    <a:r>
                      <a:rPr lang="en-US"/>
                      <a:t> M€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38100" tIns="19050" rIns="38100" bIns="19050" anchor="ctr" anchorCtr="0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'evol classes de découverte'!$A$3:$A$8</c:f>
              <c:strCache>
                <c:ptCount val="6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  <c:pt idx="3">
                  <c:v>2016-2017</c:v>
                </c:pt>
                <c:pt idx="4">
                  <c:v>2017-2018</c:v>
                </c:pt>
                <c:pt idx="5">
                  <c:v>Prév. 2018-2019</c:v>
                </c:pt>
              </c:strCache>
            </c:strRef>
          </c:cat>
          <c:val>
            <c:numRef>
              <c:f>'evol classes de découverte'!$C$3:$C$6</c:f>
              <c:numCache>
                <c:formatCode>General</c:formatCode>
                <c:ptCount val="4"/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61304648"/>
        <c:axId val="161305032"/>
      </c:lineChart>
      <c:catAx>
        <c:axId val="161304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1305032"/>
        <c:crossesAt val="0"/>
        <c:auto val="1"/>
        <c:lblAlgn val="ctr"/>
        <c:lblOffset val="100"/>
        <c:noMultiLvlLbl val="0"/>
      </c:catAx>
      <c:valAx>
        <c:axId val="161305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1304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0.19955794865029691"/>
          <c:y val="0.90942710569696461"/>
          <c:w val="0.57736963246091833"/>
          <c:h val="8.34227878584061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0.00522</cdr:y>
    </cdr:from>
    <cdr:to>
      <cdr:x>0.06696</cdr:x>
      <cdr:y>0.05443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0" y="28575"/>
          <a:ext cx="461126" cy="2695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FR" sz="1100" b="1">
            <a:solidFill>
              <a:sysClr val="windowText" lastClr="00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83803" tIns="41901" rIns="83803" bIns="41901" rtlCol="0"/>
          <a:lstStyle>
            <a:lvl1pPr algn="l">
              <a:defRPr sz="11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83803" tIns="41901" rIns="83803" bIns="41901" rtlCol="0"/>
          <a:lstStyle>
            <a:lvl1pPr algn="r">
              <a:defRPr sz="1100"/>
            </a:lvl1pPr>
          </a:lstStyle>
          <a:p>
            <a:pPr>
              <a:defRPr/>
            </a:pPr>
            <a:fld id="{0C515EC5-08CB-40BC-B19C-C3024B58E12D}" type="datetimeFigureOut">
              <a:rPr lang="fr-FR"/>
              <a:pPr>
                <a:defRPr/>
              </a:pPr>
              <a:t>28/03/2019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83803" tIns="41901" rIns="83803" bIns="41901" rtlCol="0" anchor="b"/>
          <a:lstStyle>
            <a:lvl1pPr algn="l">
              <a:defRPr sz="11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83803" tIns="41901" rIns="83803" bIns="41901" rtlCol="0" anchor="b"/>
          <a:lstStyle>
            <a:lvl1pPr algn="r">
              <a:defRPr sz="1100"/>
            </a:lvl1pPr>
          </a:lstStyle>
          <a:p>
            <a:pPr>
              <a:defRPr/>
            </a:pPr>
            <a:fld id="{2163B919-04D3-41FC-9F1B-71A6CA807CD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3787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1"/>
          <p:cNvSpPr>
            <a:spLocks noChangeArrowheads="1"/>
          </p:cNvSpPr>
          <p:nvPr/>
        </p:nvSpPr>
        <p:spPr bwMode="auto">
          <a:xfrm>
            <a:off x="0" y="0"/>
            <a:ext cx="6799263" cy="9929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803" tIns="41901" rIns="83803" bIns="41901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13315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16463"/>
            <a:ext cx="5437188" cy="446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altLang="fr-FR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4798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Tx/>
              <a:buSzPct val="45000"/>
              <a:buFontTx/>
              <a:buNone/>
              <a:tabLst>
                <a:tab pos="0" algn="l"/>
                <a:tab pos="410287" algn="l"/>
                <a:tab pos="822028" algn="l"/>
                <a:tab pos="1233770" algn="l"/>
                <a:tab pos="1645512" algn="l"/>
                <a:tab pos="2057253" algn="l"/>
                <a:tab pos="2468995" algn="l"/>
                <a:tab pos="2880736" algn="l"/>
                <a:tab pos="3292478" algn="l"/>
                <a:tab pos="3704219" algn="l"/>
                <a:tab pos="4115961" algn="l"/>
                <a:tab pos="4527702" algn="l"/>
                <a:tab pos="4939445" algn="l"/>
                <a:tab pos="5351185" algn="l"/>
                <a:tab pos="5762927" algn="l"/>
                <a:tab pos="6174669" algn="l"/>
                <a:tab pos="6586410" algn="l"/>
                <a:tab pos="6998151" algn="l"/>
                <a:tab pos="7409894" algn="l"/>
                <a:tab pos="7821635" algn="l"/>
                <a:tab pos="8233376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 altLang="fr-FR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3848100" y="0"/>
            <a:ext cx="294798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SzPct val="45000"/>
              <a:buFontTx/>
              <a:buNone/>
              <a:tabLst>
                <a:tab pos="0" algn="l"/>
                <a:tab pos="410287" algn="l"/>
                <a:tab pos="822028" algn="l"/>
                <a:tab pos="1233770" algn="l"/>
                <a:tab pos="1645512" algn="l"/>
                <a:tab pos="2057253" algn="l"/>
                <a:tab pos="2468995" algn="l"/>
                <a:tab pos="2880736" algn="l"/>
                <a:tab pos="3292478" algn="l"/>
                <a:tab pos="3704219" algn="l"/>
                <a:tab pos="4115961" algn="l"/>
                <a:tab pos="4527702" algn="l"/>
                <a:tab pos="4939445" algn="l"/>
                <a:tab pos="5351185" algn="l"/>
                <a:tab pos="5762927" algn="l"/>
                <a:tab pos="6174669" algn="l"/>
                <a:tab pos="6586410" algn="l"/>
                <a:tab pos="6998151" algn="l"/>
                <a:tab pos="7409894" algn="l"/>
                <a:tab pos="7821635" algn="l"/>
                <a:tab pos="8233376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 altLang="fr-FR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432925"/>
            <a:ext cx="294798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Tx/>
              <a:buSzPct val="45000"/>
              <a:buFontTx/>
              <a:buNone/>
              <a:tabLst>
                <a:tab pos="0" algn="l"/>
                <a:tab pos="410287" algn="l"/>
                <a:tab pos="822028" algn="l"/>
                <a:tab pos="1233770" algn="l"/>
                <a:tab pos="1645512" algn="l"/>
                <a:tab pos="2057253" algn="l"/>
                <a:tab pos="2468995" algn="l"/>
                <a:tab pos="2880736" algn="l"/>
                <a:tab pos="3292478" algn="l"/>
                <a:tab pos="3704219" algn="l"/>
                <a:tab pos="4115961" algn="l"/>
                <a:tab pos="4527702" algn="l"/>
                <a:tab pos="4939445" algn="l"/>
                <a:tab pos="5351185" algn="l"/>
                <a:tab pos="5762927" algn="l"/>
                <a:tab pos="6174669" algn="l"/>
                <a:tab pos="6586410" algn="l"/>
                <a:tab pos="6998151" algn="l"/>
                <a:tab pos="7409894" algn="l"/>
                <a:tab pos="7821635" algn="l"/>
                <a:tab pos="8233376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 altLang="fr-F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48100" y="9432925"/>
            <a:ext cx="294798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SzPct val="45000"/>
              <a:buFontTx/>
              <a:buNone/>
              <a:tabLst>
                <a:tab pos="0" algn="l"/>
                <a:tab pos="410287" algn="l"/>
                <a:tab pos="822028" algn="l"/>
                <a:tab pos="1233770" algn="l"/>
                <a:tab pos="1645512" algn="l"/>
                <a:tab pos="2057253" algn="l"/>
                <a:tab pos="2468995" algn="l"/>
                <a:tab pos="2880736" algn="l"/>
                <a:tab pos="3292478" algn="l"/>
                <a:tab pos="3704219" algn="l"/>
                <a:tab pos="4115961" algn="l"/>
                <a:tab pos="4527702" algn="l"/>
                <a:tab pos="4939445" algn="l"/>
                <a:tab pos="5351185" algn="l"/>
                <a:tab pos="5762927" algn="l"/>
                <a:tab pos="6174669" algn="l"/>
                <a:tab pos="6586410" algn="l"/>
                <a:tab pos="6998151" algn="l"/>
                <a:tab pos="7409894" algn="l"/>
                <a:tab pos="7821635" algn="l"/>
                <a:tab pos="8233376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74CF15E-6355-40DE-8AA4-C63E68EAD762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9507760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2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2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2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2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2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2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2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2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2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F97D76E8-BDDC-4052-866C-362A8BE0C1B0}" type="slidenum">
              <a:rPr lang="en-GB" altLang="fr-FR" sz="1300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1</a:t>
            </a:fld>
            <a:endParaRPr lang="en-GB" altLang="fr-FR" sz="1300" smtClean="0"/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3830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3704066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74CF15E-6355-40DE-8AA4-C63E68EAD762}" type="slidenum">
              <a:rPr lang="en-GB" altLang="fr-FR" smtClean="0"/>
              <a:pPr>
                <a:defRPr/>
              </a:pPr>
              <a:t>17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9607219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74CF15E-6355-40DE-8AA4-C63E68EAD762}" type="slidenum">
              <a:rPr lang="en-GB" altLang="fr-FR" smtClean="0"/>
              <a:pPr>
                <a:defRPr/>
              </a:pPr>
              <a:t>18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2913175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74CF15E-6355-40DE-8AA4-C63E68EAD762}" type="slidenum">
              <a:rPr lang="en-GB" altLang="fr-FR" smtClean="0"/>
              <a:pPr>
                <a:defRPr/>
              </a:pPr>
              <a:t>19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0914096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74CF15E-6355-40DE-8AA4-C63E68EAD762}" type="slidenum">
              <a:rPr lang="en-GB" altLang="fr-FR" smtClean="0"/>
              <a:pPr>
                <a:defRPr/>
              </a:pPr>
              <a:t>20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1095271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74CF15E-6355-40DE-8AA4-C63E68EAD762}" type="slidenum">
              <a:rPr lang="en-GB" altLang="fr-FR" smtClean="0"/>
              <a:pPr>
                <a:defRPr/>
              </a:pPr>
              <a:t>22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5812640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74CF15E-6355-40DE-8AA4-C63E68EAD762}" type="slidenum">
              <a:rPr lang="en-GB" altLang="fr-FR" smtClean="0"/>
              <a:pPr>
                <a:defRPr/>
              </a:pPr>
              <a:t>24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9888852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2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2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2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2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2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2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2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2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2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F97D76E8-BDDC-4052-866C-362A8BE0C1B0}" type="slidenum">
              <a:rPr lang="en-GB" altLang="fr-FR" sz="1300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25</a:t>
            </a:fld>
            <a:endParaRPr lang="en-GB" altLang="fr-FR" sz="1300" smtClean="0"/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3830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42111077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8131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48132" name="Espace réservé du numéro de diapositive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fld id="{B3173F38-0378-488C-A9CB-2BEBACAB053D}" type="slidenum">
              <a:rPr lang="en-GB" altLang="fr-FR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32</a:t>
            </a:fld>
            <a:endParaRPr lang="en-GB" altLang="fr-FR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7486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8131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48132" name="Espace réservé du numéro de diapositive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fld id="{B3173F38-0378-488C-A9CB-2BEBACAB053D}" type="slidenum">
              <a:rPr lang="en-GB" altLang="fr-FR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33</a:t>
            </a:fld>
            <a:endParaRPr lang="en-GB" altLang="fr-FR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8702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8131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48132" name="Espace réservé du numéro de diapositive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fld id="{B3173F38-0378-488C-A9CB-2BEBACAB053D}" type="slidenum">
              <a:rPr lang="en-GB" altLang="fr-FR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34</a:t>
            </a:fld>
            <a:endParaRPr lang="en-GB" altLang="fr-FR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242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74CF15E-6355-40DE-8AA4-C63E68EAD762}" type="slidenum">
              <a:rPr lang="en-GB" altLang="fr-FR" smtClean="0"/>
              <a:pPr>
                <a:defRPr/>
              </a:pPr>
              <a:t>3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9089308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8131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48132" name="Espace réservé du numéro de diapositive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2475" algn="l"/>
                <a:tab pos="3703638" algn="l"/>
                <a:tab pos="4114800" algn="l"/>
                <a:tab pos="4527550" algn="l"/>
                <a:tab pos="4938713" algn="l"/>
                <a:tab pos="5349875" algn="l"/>
                <a:tab pos="5762625" algn="l"/>
                <a:tab pos="6173788" algn="l"/>
                <a:tab pos="6584950" algn="l"/>
                <a:tab pos="6997700" algn="l"/>
                <a:tab pos="7408863" algn="l"/>
                <a:tab pos="7821613" algn="l"/>
                <a:tab pos="8232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fld id="{B3173F38-0378-488C-A9CB-2BEBACAB053D}" type="slidenum">
              <a:rPr lang="en-GB" altLang="fr-FR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35</a:t>
            </a:fld>
            <a:endParaRPr lang="en-GB" altLang="fr-FR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447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74CF15E-6355-40DE-8AA4-C63E68EAD762}" type="slidenum">
              <a:rPr lang="en-GB" altLang="fr-FR" smtClean="0"/>
              <a:pPr>
                <a:defRPr/>
              </a:pPr>
              <a:t>4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612999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74CF15E-6355-40DE-8AA4-C63E68EAD762}" type="slidenum">
              <a:rPr lang="en-GB" altLang="fr-FR" smtClean="0"/>
              <a:pPr>
                <a:defRPr/>
              </a:pPr>
              <a:t>5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790818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74CF15E-6355-40DE-8AA4-C63E68EAD762}" type="slidenum">
              <a:rPr lang="en-GB" altLang="fr-FR" smtClean="0"/>
              <a:pPr>
                <a:defRPr/>
              </a:pPr>
              <a:t>6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959942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74CF15E-6355-40DE-8AA4-C63E68EAD762}" type="slidenum">
              <a:rPr lang="en-GB" altLang="fr-FR" smtClean="0"/>
              <a:pPr>
                <a:defRPr/>
              </a:pPr>
              <a:t>7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598286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74CF15E-6355-40DE-8AA4-C63E68EAD762}" type="slidenum">
              <a:rPr lang="en-GB" altLang="fr-FR" smtClean="0"/>
              <a:pPr>
                <a:defRPr/>
              </a:pPr>
              <a:t>8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42854143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74CF15E-6355-40DE-8AA4-C63E68EAD762}" type="slidenum">
              <a:rPr lang="en-GB" altLang="fr-FR" smtClean="0"/>
              <a:pPr>
                <a:defRPr/>
              </a:pPr>
              <a:t>15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568546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74CF15E-6355-40DE-8AA4-C63E68EAD762}" type="slidenum">
              <a:rPr lang="en-GB" altLang="fr-FR" smtClean="0"/>
              <a:pPr>
                <a:defRPr/>
              </a:pPr>
              <a:t>16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769440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943475"/>
            <a:ext cx="10199688" cy="1666875"/>
          </a:xfrm>
          <a:prstGeom prst="rect">
            <a:avLst/>
          </a:prstGeom>
          <a:solidFill>
            <a:srgbClr val="006F8A"/>
          </a:solidFill>
          <a:ln>
            <a:noFill/>
            <a:prstDash val="solid"/>
          </a:ln>
        </p:spPr>
        <p:txBody>
          <a:bodyPr lIns="100796" tIns="50398" rIns="100796" bIns="50398" anchor="ctr" anchorCtr="1"/>
          <a:lstStyle/>
          <a:p>
            <a:pPr algn="ctr" defTabSz="1007943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984" ker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6563" y="4943475"/>
            <a:ext cx="952500" cy="1666875"/>
          </a:xfrm>
          <a:prstGeom prst="rect">
            <a:avLst/>
          </a:prstGeom>
          <a:solidFill>
            <a:srgbClr val="D6C8AB"/>
          </a:solidFill>
          <a:ln>
            <a:noFill/>
            <a:prstDash val="solid"/>
          </a:ln>
        </p:spPr>
        <p:txBody>
          <a:bodyPr lIns="100796" tIns="50398" rIns="100796" bIns="50398" anchor="ctr" anchorCtr="1"/>
          <a:lstStyle/>
          <a:p>
            <a:pPr algn="ctr" defTabSz="1007943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984" kern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7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6716713"/>
            <a:ext cx="1270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re 1"/>
          <p:cNvSpPr txBox="1">
            <a:spLocks noGrp="1"/>
          </p:cNvSpPr>
          <p:nvPr>
            <p:ph type="title"/>
          </p:nvPr>
        </p:nvSpPr>
        <p:spPr>
          <a:xfrm>
            <a:off x="754363" y="4943585"/>
            <a:ext cx="8413904" cy="1620431"/>
          </a:xfrm>
        </p:spPr>
        <p:txBody>
          <a:bodyPr/>
          <a:lstStyle>
            <a:lvl1pPr algn="l">
              <a:defRPr sz="4850">
                <a:latin typeface="+mn-lt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4" name="Sous-titre 2"/>
          <p:cNvSpPr txBox="1">
            <a:spLocks noGrp="1"/>
          </p:cNvSpPr>
          <p:nvPr>
            <p:ph type="subTitle" idx="4294967295"/>
          </p:nvPr>
        </p:nvSpPr>
        <p:spPr>
          <a:xfrm>
            <a:off x="1626808" y="6834785"/>
            <a:ext cx="6484986" cy="410332"/>
          </a:xfrm>
        </p:spPr>
        <p:txBody>
          <a:bodyPr anchorCtr="1"/>
          <a:lstStyle>
            <a:lvl1pPr marL="0" indent="0" algn="l">
              <a:buNone/>
              <a:defRPr sz="2205">
                <a:solidFill>
                  <a:srgbClr val="9E8E76"/>
                </a:solidFill>
              </a:defRPr>
            </a:lvl1pPr>
          </a:lstStyle>
          <a:p>
            <a:r>
              <a:rPr lang="fr-FR" smtClean="0"/>
              <a:t>Modifiez le style des sous-titres du masque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849076037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1975873" y="5291773"/>
            <a:ext cx="6048375" cy="624720"/>
          </a:xfrm>
        </p:spPr>
        <p:txBody>
          <a:bodyPr anchor="b" anchorCtr="0"/>
          <a:lstStyle>
            <a:lvl1pPr algn="l">
              <a:defRPr sz="2205" b="1"/>
            </a:lvl1pPr>
          </a:lstStyle>
          <a:p>
            <a:pPr lvl="0"/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 txBox="1">
            <a:spLocks noGrp="1"/>
          </p:cNvSpPr>
          <p:nvPr>
            <p:ph type="pic" idx="1"/>
          </p:nvPr>
        </p:nvSpPr>
        <p:spPr>
          <a:xfrm>
            <a:off x="1975873" y="675472"/>
            <a:ext cx="6048375" cy="453580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 txBox="1">
            <a:spLocks noGrp="1"/>
          </p:cNvSpPr>
          <p:nvPr>
            <p:ph type="body" idx="2"/>
          </p:nvPr>
        </p:nvSpPr>
        <p:spPr>
          <a:xfrm>
            <a:off x="1975873" y="5916493"/>
            <a:ext cx="6048375" cy="887214"/>
          </a:xfrm>
        </p:spPr>
        <p:txBody>
          <a:bodyPr/>
          <a:lstStyle>
            <a:lvl1pPr marL="0" indent="0">
              <a:spcBef>
                <a:spcPts val="331"/>
              </a:spcBef>
              <a:buNone/>
              <a:defRPr sz="1543"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sz="half" idx="10"/>
          </p:nvPr>
        </p:nvSpPr>
        <p:spPr>
          <a:xfrm>
            <a:off x="504825" y="7034213"/>
            <a:ext cx="1042988" cy="403225"/>
          </a:xfrm>
          <a:prstGeom prst="rect">
            <a:avLst/>
          </a:prstGeom>
        </p:spPr>
        <p:txBody>
          <a:bodyPr/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lvl1pPr>
          </a:lstStyle>
          <a:p>
            <a:pPr>
              <a:defRPr/>
            </a:pPr>
            <a:endParaRPr lang="en-GB" altLang="fr-FR"/>
          </a:p>
        </p:txBody>
      </p:sp>
      <p:sp>
        <p:nvSpPr>
          <p:cNvPr id="6" name="Espace réservé du numéro de diapositive 6"/>
          <p:cNvSpPr txBox="1"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EC5CD-14FF-43A3-AE10-32F5DEE0D255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  <p:sp>
        <p:nvSpPr>
          <p:cNvPr id="7" name="Espace réservé du pied de page 4"/>
          <p:cNvSpPr txBox="1">
            <a:spLocks noGrp="1"/>
          </p:cNvSpPr>
          <p:nvPr>
            <p:ph type="ftr" sz="quarter" idx="12"/>
          </p:nvPr>
        </p:nvSpPr>
        <p:spPr>
          <a:xfrm>
            <a:off x="1230313" y="7029450"/>
            <a:ext cx="8255000" cy="403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10185069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10"/>
          </p:nvPr>
        </p:nvSpPr>
        <p:spPr>
          <a:xfrm>
            <a:off x="504825" y="7034213"/>
            <a:ext cx="1042988" cy="403225"/>
          </a:xfrm>
          <a:prstGeom prst="rect">
            <a:avLst/>
          </a:prstGeom>
        </p:spPr>
        <p:txBody>
          <a:bodyPr/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lvl1pPr>
          </a:lstStyle>
          <a:p>
            <a:pPr>
              <a:defRPr/>
            </a:pPr>
            <a:endParaRPr lang="en-GB" alt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5555B-F7EA-4FEA-9E50-1A36A1B68B35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549268993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 txBox="1">
            <a:spLocks noGrp="1"/>
          </p:cNvSpPr>
          <p:nvPr>
            <p:ph type="title" orient="vert"/>
          </p:nvPr>
        </p:nvSpPr>
        <p:spPr>
          <a:xfrm>
            <a:off x="7308453" y="302740"/>
            <a:ext cx="2268141" cy="6450227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 txBox="1">
            <a:spLocks noGrp="1"/>
          </p:cNvSpPr>
          <p:nvPr>
            <p:ph type="body" orient="vert" idx="1"/>
          </p:nvPr>
        </p:nvSpPr>
        <p:spPr>
          <a:xfrm>
            <a:off x="504031" y="302740"/>
            <a:ext cx="6636407" cy="6450227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10"/>
          </p:nvPr>
        </p:nvSpPr>
        <p:spPr>
          <a:xfrm>
            <a:off x="504825" y="7034213"/>
            <a:ext cx="1042988" cy="403225"/>
          </a:xfrm>
          <a:prstGeom prst="rect">
            <a:avLst/>
          </a:prstGeom>
        </p:spPr>
        <p:txBody>
          <a:bodyPr/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lvl1pPr>
          </a:lstStyle>
          <a:p>
            <a:pPr>
              <a:defRPr/>
            </a:pPr>
            <a:endParaRPr lang="en-GB" altLang="fr-FR"/>
          </a:p>
        </p:txBody>
      </p:sp>
      <p:sp>
        <p:nvSpPr>
          <p:cNvPr id="5" name="Espace réservé du numéro de diapositive 5"/>
          <p:cNvSpPr txBox="1"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7ACD8-C57E-4790-8B65-0FE9FEEEE9B6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  <p:sp>
        <p:nvSpPr>
          <p:cNvPr id="6" name="Espace réservé du pied de page 4"/>
          <p:cNvSpPr txBox="1">
            <a:spLocks noGrp="1"/>
          </p:cNvSpPr>
          <p:nvPr>
            <p:ph type="ftr" sz="quarter" idx="12"/>
          </p:nvPr>
        </p:nvSpPr>
        <p:spPr>
          <a:xfrm>
            <a:off x="1230313" y="7029450"/>
            <a:ext cx="8255000" cy="403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89904576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/>
          <p:nvPr/>
        </p:nvSpPr>
        <p:spPr>
          <a:xfrm>
            <a:off x="-39688" y="0"/>
            <a:ext cx="10120313" cy="1001713"/>
          </a:xfrm>
          <a:prstGeom prst="rect">
            <a:avLst/>
          </a:prstGeom>
          <a:solidFill>
            <a:srgbClr val="D6C8AB"/>
          </a:solidFill>
          <a:ln>
            <a:noFill/>
            <a:prstDash val="solid"/>
          </a:ln>
        </p:spPr>
        <p:txBody>
          <a:bodyPr lIns="100796" tIns="50398" rIns="100796" bIns="50398" anchor="ctr" anchorCtr="1"/>
          <a:lstStyle/>
          <a:p>
            <a:pPr algn="ctr" defTabSz="1007943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984" kern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736" y="6954857"/>
            <a:ext cx="951834" cy="48473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5" name="Espace réservé du contenu 2"/>
          <p:cNvSpPr txBox="1">
            <a:spLocks noGrp="1"/>
          </p:cNvSpPr>
          <p:nvPr>
            <p:ph idx="1"/>
          </p:nvPr>
        </p:nvSpPr>
        <p:spPr>
          <a:xfrm>
            <a:off x="504031" y="1319198"/>
            <a:ext cx="9072563" cy="5433768"/>
          </a:xfrm>
        </p:spPr>
        <p:txBody>
          <a:bodyPr/>
          <a:lstStyle>
            <a:lvl1pPr marL="0" indent="0">
              <a:buNone/>
              <a:defRPr>
                <a:latin typeface="+mj-lt"/>
              </a:defRPr>
            </a:lvl1pPr>
            <a:lvl2pPr marL="503972" indent="0">
              <a:buNone/>
              <a:defRPr>
                <a:latin typeface="+mj-lt"/>
              </a:defRPr>
            </a:lvl2pPr>
            <a:lvl3pPr marL="1007943" indent="0">
              <a:buNone/>
              <a:defRPr>
                <a:latin typeface="+mj-lt"/>
              </a:defRPr>
            </a:lvl3pPr>
            <a:lvl4pPr marL="1511915" indent="0">
              <a:buNone/>
              <a:defRPr>
                <a:latin typeface="+mj-lt"/>
              </a:defRPr>
            </a:lvl4pPr>
            <a:lvl5pPr marL="2015886" indent="0">
              <a:buNone/>
              <a:defRPr>
                <a:latin typeface="+mj-lt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8" name="Espace réservé du pied de page 4"/>
          <p:cNvSpPr txBox="1">
            <a:spLocks noGrp="1"/>
          </p:cNvSpPr>
          <p:nvPr>
            <p:ph type="ftr" sz="quarter" idx="10"/>
          </p:nvPr>
        </p:nvSpPr>
        <p:spPr>
          <a:xfrm>
            <a:off x="1230313" y="7029450"/>
            <a:ext cx="8255000" cy="403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fr-FR"/>
          </a:p>
        </p:txBody>
      </p:sp>
      <p:sp>
        <p:nvSpPr>
          <p:cNvPr id="9" name="Espace réservé du numéro de diapositive 5"/>
          <p:cNvSpPr txBox="1"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48CF1-2222-4032-87B1-A0945A180D92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531381473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pied de page 4"/>
          <p:cNvSpPr txBox="1"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fr-FR"/>
          </a:p>
        </p:txBody>
      </p:sp>
      <p:sp>
        <p:nvSpPr>
          <p:cNvPr id="4" name="Espace réservé du numéro de diapositive 5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B1353-0117-4037-9ADD-6F74EBA9A0BE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857872912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/>
          <p:nvPr/>
        </p:nvSpPr>
        <p:spPr>
          <a:xfrm>
            <a:off x="7938" y="4811713"/>
            <a:ext cx="10121900" cy="1587500"/>
          </a:xfrm>
          <a:prstGeom prst="rect">
            <a:avLst/>
          </a:prstGeom>
          <a:solidFill>
            <a:srgbClr val="D6C8AB"/>
          </a:solidFill>
          <a:ln>
            <a:noFill/>
            <a:prstDash val="solid"/>
          </a:ln>
        </p:spPr>
        <p:txBody>
          <a:bodyPr lIns="100796" tIns="50398" rIns="100796" bIns="50398" anchor="ctr" anchorCtr="1"/>
          <a:lstStyle/>
          <a:p>
            <a:pPr algn="ctr" defTabSz="1007943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984" kern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736" y="6954857"/>
            <a:ext cx="951834" cy="48473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re 1"/>
          <p:cNvSpPr txBox="1">
            <a:spLocks noGrp="1"/>
          </p:cNvSpPr>
          <p:nvPr>
            <p:ph type="title"/>
          </p:nvPr>
        </p:nvSpPr>
        <p:spPr>
          <a:xfrm>
            <a:off x="796298" y="4857786"/>
            <a:ext cx="8568531" cy="1501431"/>
          </a:xfrm>
        </p:spPr>
        <p:txBody>
          <a:bodyPr anchor="t" anchorCtr="0"/>
          <a:lstStyle>
            <a:lvl1pPr algn="l">
              <a:defRPr sz="4409" b="1" cap="all">
                <a:latin typeface="+mj-lt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5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796298" y="3204113"/>
            <a:ext cx="8568531" cy="1653673"/>
          </a:xfrm>
        </p:spPr>
        <p:txBody>
          <a:bodyPr anchor="b"/>
          <a:lstStyle>
            <a:lvl1pPr marL="0" indent="0">
              <a:spcBef>
                <a:spcPts val="551"/>
              </a:spcBef>
              <a:buNone/>
              <a:defRPr sz="2205">
                <a:solidFill>
                  <a:srgbClr val="898989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Espace réservé du numéro de diapositive 5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F178E-7CF6-4F44-96C1-7500A47CFD21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  <p:sp>
        <p:nvSpPr>
          <p:cNvPr id="9" name="Espace réservé du pied de page 4"/>
          <p:cNvSpPr txBox="1">
            <a:spLocks noGrp="1"/>
          </p:cNvSpPr>
          <p:nvPr>
            <p:ph type="ftr" sz="quarter" idx="11"/>
          </p:nvPr>
        </p:nvSpPr>
        <p:spPr>
          <a:xfrm>
            <a:off x="1230313" y="7029450"/>
            <a:ext cx="8255000" cy="403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422924586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/>
          <p:nvPr/>
        </p:nvSpPr>
        <p:spPr>
          <a:xfrm>
            <a:off x="-39688" y="0"/>
            <a:ext cx="10120313" cy="1001713"/>
          </a:xfrm>
          <a:prstGeom prst="rect">
            <a:avLst/>
          </a:prstGeom>
          <a:solidFill>
            <a:srgbClr val="D6C8AB"/>
          </a:solidFill>
          <a:ln>
            <a:noFill/>
            <a:prstDash val="solid"/>
          </a:ln>
        </p:spPr>
        <p:txBody>
          <a:bodyPr lIns="100796" tIns="50398" rIns="100796" bIns="50398" anchor="ctr" anchorCtr="1"/>
          <a:lstStyle/>
          <a:p>
            <a:pPr algn="ctr" defTabSz="1007943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984" kern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688" y="2482850"/>
            <a:ext cx="3678237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5" name="Espace réservé du contenu 2"/>
          <p:cNvSpPr txBox="1">
            <a:spLocks noGrp="1"/>
          </p:cNvSpPr>
          <p:nvPr>
            <p:ph idx="1"/>
          </p:nvPr>
        </p:nvSpPr>
        <p:spPr>
          <a:xfrm>
            <a:off x="504032" y="1763925"/>
            <a:ext cx="4452279" cy="4989032"/>
          </a:xfrm>
        </p:spPr>
        <p:txBody>
          <a:bodyPr/>
          <a:lstStyle>
            <a:lvl1pPr>
              <a:spcBef>
                <a:spcPts val="772"/>
              </a:spcBef>
              <a:defRPr/>
            </a:lvl1pPr>
            <a:lvl2pPr>
              <a:spcBef>
                <a:spcPts val="661"/>
              </a:spcBef>
              <a:defRPr/>
            </a:lvl2pPr>
            <a:lvl3pPr>
              <a:spcBef>
                <a:spcPts val="551"/>
              </a:spcBef>
              <a:defRPr/>
            </a:lvl3pPr>
            <a:lvl4pPr>
              <a:spcBef>
                <a:spcPts val="441"/>
              </a:spcBef>
              <a:defRPr/>
            </a:lvl4pPr>
            <a:lvl5pPr>
              <a:spcBef>
                <a:spcPts val="441"/>
              </a:spcBef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3"/>
          <p:cNvSpPr txBox="1">
            <a:spLocks noGrp="1"/>
          </p:cNvSpPr>
          <p:nvPr>
            <p:ph idx="2"/>
          </p:nvPr>
        </p:nvSpPr>
        <p:spPr>
          <a:xfrm>
            <a:off x="5124314" y="1763925"/>
            <a:ext cx="4452279" cy="4989032"/>
          </a:xfrm>
        </p:spPr>
        <p:txBody>
          <a:bodyPr/>
          <a:lstStyle>
            <a:lvl1pPr>
              <a:spcBef>
                <a:spcPts val="772"/>
              </a:spcBef>
              <a:defRPr/>
            </a:lvl1pPr>
            <a:lvl2pPr>
              <a:spcBef>
                <a:spcPts val="661"/>
              </a:spcBef>
              <a:defRPr/>
            </a:lvl2pPr>
            <a:lvl3pPr>
              <a:spcBef>
                <a:spcPts val="551"/>
              </a:spcBef>
              <a:defRPr/>
            </a:lvl3pPr>
            <a:lvl4pPr>
              <a:spcBef>
                <a:spcPts val="441"/>
              </a:spcBef>
              <a:defRPr/>
            </a:lvl4pPr>
            <a:lvl5pPr>
              <a:spcBef>
                <a:spcPts val="441"/>
              </a:spcBef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9" name="Espace réservé du numéro de diapositive 6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3D8D2-353C-44AF-85E8-1E1FF57488E9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  <p:sp>
        <p:nvSpPr>
          <p:cNvPr id="10" name="Espace réservé du pied de page 4"/>
          <p:cNvSpPr txBox="1">
            <a:spLocks noGrp="1"/>
          </p:cNvSpPr>
          <p:nvPr>
            <p:ph type="ftr" sz="quarter" idx="11"/>
          </p:nvPr>
        </p:nvSpPr>
        <p:spPr>
          <a:xfrm>
            <a:off x="1230313" y="7029450"/>
            <a:ext cx="8255000" cy="403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290988827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/>
          <p:nvPr/>
        </p:nvSpPr>
        <p:spPr>
          <a:xfrm>
            <a:off x="-39688" y="0"/>
            <a:ext cx="10120313" cy="1001713"/>
          </a:xfrm>
          <a:prstGeom prst="rect">
            <a:avLst/>
          </a:prstGeom>
          <a:solidFill>
            <a:srgbClr val="D6C8AB"/>
          </a:solidFill>
          <a:ln>
            <a:noFill/>
            <a:prstDash val="solid"/>
          </a:ln>
        </p:spPr>
        <p:txBody>
          <a:bodyPr lIns="100796" tIns="50398" rIns="100796" bIns="50398" anchor="ctr" anchorCtr="1"/>
          <a:lstStyle/>
          <a:p>
            <a:pPr algn="ctr" defTabSz="1007943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984" kern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736" y="6954857"/>
            <a:ext cx="951834" cy="48473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5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504031" y="1692178"/>
            <a:ext cx="4454022" cy="705216"/>
          </a:xfrm>
        </p:spPr>
        <p:txBody>
          <a:bodyPr anchor="b"/>
          <a:lstStyle>
            <a:lvl1pPr marL="0" indent="0">
              <a:spcBef>
                <a:spcPts val="661"/>
              </a:spcBef>
              <a:buNone/>
              <a:defRPr sz="2646" b="1"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3"/>
          <p:cNvSpPr txBox="1">
            <a:spLocks noGrp="1"/>
          </p:cNvSpPr>
          <p:nvPr>
            <p:ph idx="2"/>
          </p:nvPr>
        </p:nvSpPr>
        <p:spPr>
          <a:xfrm>
            <a:off x="504031" y="2397394"/>
            <a:ext cx="4454022" cy="4355561"/>
          </a:xfrm>
        </p:spPr>
        <p:txBody>
          <a:bodyPr/>
          <a:lstStyle>
            <a:lvl1pPr>
              <a:spcBef>
                <a:spcPts val="661"/>
              </a:spcBef>
              <a:defRPr sz="2646"/>
            </a:lvl1pPr>
            <a:lvl2pPr>
              <a:spcBef>
                <a:spcPts val="551"/>
              </a:spcBef>
              <a:defRPr sz="2205"/>
            </a:lvl2pPr>
            <a:lvl3pPr>
              <a:spcBef>
                <a:spcPts val="441"/>
              </a:spcBef>
              <a:defRPr sz="1984"/>
            </a:lvl3pPr>
            <a:lvl4pPr>
              <a:spcBef>
                <a:spcPts val="441"/>
              </a:spcBef>
              <a:defRPr sz="1764"/>
            </a:lvl4pPr>
            <a:lvl5pPr>
              <a:spcBef>
                <a:spcPts val="441"/>
              </a:spcBef>
              <a:defRPr sz="1764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texte 4"/>
          <p:cNvSpPr txBox="1">
            <a:spLocks noGrp="1"/>
          </p:cNvSpPr>
          <p:nvPr>
            <p:ph type="body" idx="3"/>
          </p:nvPr>
        </p:nvSpPr>
        <p:spPr>
          <a:xfrm>
            <a:off x="5120815" y="1692178"/>
            <a:ext cx="4455777" cy="705216"/>
          </a:xfrm>
        </p:spPr>
        <p:txBody>
          <a:bodyPr anchor="b"/>
          <a:lstStyle>
            <a:lvl1pPr marL="0" indent="0">
              <a:spcBef>
                <a:spcPts val="661"/>
              </a:spcBef>
              <a:buNone/>
              <a:defRPr sz="2646" b="1"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Espace réservé du contenu 5"/>
          <p:cNvSpPr txBox="1">
            <a:spLocks noGrp="1"/>
          </p:cNvSpPr>
          <p:nvPr>
            <p:ph idx="4"/>
          </p:nvPr>
        </p:nvSpPr>
        <p:spPr>
          <a:xfrm>
            <a:off x="5120815" y="2397394"/>
            <a:ext cx="4455777" cy="4355561"/>
          </a:xfrm>
        </p:spPr>
        <p:txBody>
          <a:bodyPr/>
          <a:lstStyle>
            <a:lvl1pPr>
              <a:spcBef>
                <a:spcPts val="661"/>
              </a:spcBef>
              <a:defRPr sz="2646"/>
            </a:lvl1pPr>
            <a:lvl2pPr>
              <a:spcBef>
                <a:spcPts val="551"/>
              </a:spcBef>
              <a:defRPr sz="2205"/>
            </a:lvl2pPr>
            <a:lvl3pPr>
              <a:spcBef>
                <a:spcPts val="441"/>
              </a:spcBef>
              <a:defRPr sz="1984"/>
            </a:lvl3pPr>
            <a:lvl4pPr>
              <a:spcBef>
                <a:spcPts val="441"/>
              </a:spcBef>
              <a:defRPr sz="1764"/>
            </a:lvl4pPr>
            <a:lvl5pPr>
              <a:spcBef>
                <a:spcPts val="441"/>
              </a:spcBef>
              <a:defRPr sz="1764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1" name="Espace réservé du numéro de diapositive 8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04A6B-7B3A-44CF-B9F9-C26B56DCD3D5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  <p:sp>
        <p:nvSpPr>
          <p:cNvPr id="12" name="Espace réservé du pied de page 4"/>
          <p:cNvSpPr txBox="1">
            <a:spLocks noGrp="1"/>
          </p:cNvSpPr>
          <p:nvPr>
            <p:ph type="ftr" sz="quarter" idx="11"/>
          </p:nvPr>
        </p:nvSpPr>
        <p:spPr>
          <a:xfrm>
            <a:off x="1230313" y="7029450"/>
            <a:ext cx="8255000" cy="403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884225691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39688" y="0"/>
            <a:ext cx="10120313" cy="1001713"/>
          </a:xfrm>
          <a:prstGeom prst="rect">
            <a:avLst/>
          </a:prstGeom>
          <a:solidFill>
            <a:srgbClr val="D6C8AB"/>
          </a:solidFill>
          <a:ln>
            <a:noFill/>
            <a:prstDash val="solid"/>
          </a:ln>
        </p:spPr>
        <p:txBody>
          <a:bodyPr lIns="100796" tIns="50398" rIns="100796" bIns="50398" anchor="ctr" anchorCtr="1"/>
          <a:lstStyle/>
          <a:p>
            <a:pPr algn="ctr" defTabSz="1007943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984" kern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5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688" y="2482850"/>
            <a:ext cx="3678237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6" name="Espace réservé du numéro de diapositive 4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AB5FF-8457-4927-9B33-4F05EB323409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  <p:sp>
        <p:nvSpPr>
          <p:cNvPr id="7" name="Espace réservé du pied de page 4"/>
          <p:cNvSpPr txBox="1">
            <a:spLocks noGrp="1"/>
          </p:cNvSpPr>
          <p:nvPr>
            <p:ph type="ftr" sz="quarter" idx="11"/>
          </p:nvPr>
        </p:nvSpPr>
        <p:spPr>
          <a:xfrm>
            <a:off x="1230313" y="7029450"/>
            <a:ext cx="8255000" cy="403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998801628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736" y="6954857"/>
            <a:ext cx="951834" cy="48473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3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C12D1-5CEE-4C25-B950-E85724481178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  <p:sp>
        <p:nvSpPr>
          <p:cNvPr id="4" name="Espace réservé du pied de page 4"/>
          <p:cNvSpPr txBox="1">
            <a:spLocks noGrp="1"/>
          </p:cNvSpPr>
          <p:nvPr>
            <p:ph type="ftr" sz="quarter" idx="11"/>
          </p:nvPr>
        </p:nvSpPr>
        <p:spPr>
          <a:xfrm>
            <a:off x="1230313" y="7029450"/>
            <a:ext cx="8255000" cy="403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861555101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19063" y="0"/>
            <a:ext cx="10318751" cy="7559675"/>
          </a:xfrm>
          <a:prstGeom prst="rect">
            <a:avLst/>
          </a:prstGeom>
          <a:solidFill>
            <a:srgbClr val="E7D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fr-FR"/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>
          <a:xfrm>
            <a:off x="509734" y="1319197"/>
            <a:ext cx="9061158" cy="4560627"/>
          </a:xfrm>
        </p:spPr>
        <p:txBody>
          <a:bodyPr anchor="ctr"/>
          <a:lstStyle>
            <a:lvl1pPr algn="ctr">
              <a:defRPr sz="3968" b="1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22805290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 txBox="1">
            <a:spLocks noGrp="1"/>
          </p:cNvSpPr>
          <p:nvPr>
            <p:ph type="title"/>
          </p:nvPr>
        </p:nvSpPr>
        <p:spPr bwMode="auto">
          <a:xfrm>
            <a:off x="503238" y="0"/>
            <a:ext cx="9074150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 style du titre</a:t>
            </a:r>
          </a:p>
        </p:txBody>
      </p:sp>
      <p:sp>
        <p:nvSpPr>
          <p:cNvPr id="1027" name="Espace réservé du texte 2"/>
          <p:cNvSpPr txBox="1">
            <a:spLocks noGrp="1"/>
          </p:cNvSpPr>
          <p:nvPr>
            <p:ph type="body" idx="1"/>
          </p:nvPr>
        </p:nvSpPr>
        <p:spPr bwMode="auto">
          <a:xfrm>
            <a:off x="503238" y="1398588"/>
            <a:ext cx="9074150" cy="535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3"/>
          </p:nvPr>
        </p:nvSpPr>
        <p:spPr>
          <a:xfrm>
            <a:off x="1230313" y="7034213"/>
            <a:ext cx="8255000" cy="4032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1007943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 lang="fr-FR" sz="1323" b="0" i="0" u="none" strike="noStrike" kern="1200" cap="none" spc="0" baseline="0">
                <a:solidFill>
                  <a:srgbClr val="D6C8AB"/>
                </a:solidFill>
                <a:uFillTx/>
                <a:latin typeface="Calibri"/>
              </a:defRPr>
            </a:lvl1pPr>
          </a:lstStyle>
          <a:p>
            <a:pPr>
              <a:defRPr/>
            </a:pPr>
            <a:endParaRPr lang="en-GB" alt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4"/>
          </p:nvPr>
        </p:nvSpPr>
        <p:spPr>
          <a:xfrm>
            <a:off x="515938" y="7034213"/>
            <a:ext cx="646112" cy="4032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1007943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 lang="fr-FR" sz="1323" b="0" i="0" u="none" strike="noStrike" kern="1200" cap="none" spc="0" baseline="0">
                <a:solidFill>
                  <a:srgbClr val="D6C8AB"/>
                </a:solidFill>
                <a:uFillTx/>
                <a:latin typeface="Calibri"/>
              </a:defRPr>
            </a:lvl1pPr>
          </a:lstStyle>
          <a:p>
            <a:pPr>
              <a:defRPr/>
            </a:pPr>
            <a:fld id="{EC4B9C2F-172E-437F-94C4-3AAB0E4D5E16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9" r:id="rId1"/>
    <p:sldLayoutId id="2147484400" r:id="rId2"/>
    <p:sldLayoutId id="2147484398" r:id="rId3"/>
    <p:sldLayoutId id="2147484401" r:id="rId4"/>
    <p:sldLayoutId id="2147484402" r:id="rId5"/>
    <p:sldLayoutId id="2147484403" r:id="rId6"/>
    <p:sldLayoutId id="2147484404" r:id="rId7"/>
    <p:sldLayoutId id="2147484405" r:id="rId8"/>
    <p:sldLayoutId id="2147484406" r:id="rId9"/>
    <p:sldLayoutId id="2147484407" r:id="rId10"/>
    <p:sldLayoutId id="2147484408" r:id="rId11"/>
    <p:sldLayoutId id="2147484409" r:id="rId12"/>
  </p:sldLayoutIdLst>
  <p:transition spd="slow"/>
  <p:timing>
    <p:tnLst>
      <p:par>
        <p:cTn id="1" dur="indefinite" restart="never" nodeType="tmRoot"/>
      </p:par>
    </p:tnLst>
  </p:timing>
  <p:txStyles>
    <p:titleStyle>
      <a:lvl1pPr algn="ctr" defTabSz="1006475" rtl="0" eaLnBrk="0" fontAlgn="base" hangingPunct="0">
        <a:spcBef>
          <a:spcPct val="0"/>
        </a:spcBef>
        <a:spcAft>
          <a:spcPct val="0"/>
        </a:spcAft>
        <a:defRPr lang="fr-FR" sz="3900" kern="1200">
          <a:solidFill>
            <a:srgbClr val="FFFFFF"/>
          </a:solidFill>
          <a:latin typeface="DIN-Bold" pitchFamily="50"/>
        </a:defRPr>
      </a:lvl1pPr>
      <a:lvl2pPr algn="ctr" defTabSz="1006475" rtl="0" eaLnBrk="0" fontAlgn="base" hangingPunct="0">
        <a:spcBef>
          <a:spcPct val="0"/>
        </a:spcBef>
        <a:spcAft>
          <a:spcPct val="0"/>
        </a:spcAft>
        <a:defRPr sz="3900">
          <a:solidFill>
            <a:srgbClr val="FFFFFF"/>
          </a:solidFill>
          <a:latin typeface="DIN-Bold"/>
        </a:defRPr>
      </a:lvl2pPr>
      <a:lvl3pPr algn="ctr" defTabSz="1006475" rtl="0" eaLnBrk="0" fontAlgn="base" hangingPunct="0">
        <a:spcBef>
          <a:spcPct val="0"/>
        </a:spcBef>
        <a:spcAft>
          <a:spcPct val="0"/>
        </a:spcAft>
        <a:defRPr sz="3900">
          <a:solidFill>
            <a:srgbClr val="FFFFFF"/>
          </a:solidFill>
          <a:latin typeface="DIN-Bold"/>
        </a:defRPr>
      </a:lvl3pPr>
      <a:lvl4pPr algn="ctr" defTabSz="1006475" rtl="0" eaLnBrk="0" fontAlgn="base" hangingPunct="0">
        <a:spcBef>
          <a:spcPct val="0"/>
        </a:spcBef>
        <a:spcAft>
          <a:spcPct val="0"/>
        </a:spcAft>
        <a:defRPr sz="3900">
          <a:solidFill>
            <a:srgbClr val="FFFFFF"/>
          </a:solidFill>
          <a:latin typeface="DIN-Bold"/>
        </a:defRPr>
      </a:lvl4pPr>
      <a:lvl5pPr algn="ctr" defTabSz="1006475" rtl="0" eaLnBrk="0" fontAlgn="base" hangingPunct="0">
        <a:spcBef>
          <a:spcPct val="0"/>
        </a:spcBef>
        <a:spcAft>
          <a:spcPct val="0"/>
        </a:spcAft>
        <a:defRPr sz="3900">
          <a:solidFill>
            <a:srgbClr val="FFFFFF"/>
          </a:solidFill>
          <a:latin typeface="DIN-Bold"/>
        </a:defRPr>
      </a:lvl5pPr>
      <a:lvl6pPr marL="457200" algn="ctr" defTabSz="1006475" rtl="0" fontAlgn="base">
        <a:spcBef>
          <a:spcPct val="0"/>
        </a:spcBef>
        <a:spcAft>
          <a:spcPct val="0"/>
        </a:spcAft>
        <a:defRPr sz="3900">
          <a:solidFill>
            <a:srgbClr val="FFFFFF"/>
          </a:solidFill>
          <a:latin typeface="DIN-Bold"/>
        </a:defRPr>
      </a:lvl6pPr>
      <a:lvl7pPr marL="914400" algn="ctr" defTabSz="1006475" rtl="0" fontAlgn="base">
        <a:spcBef>
          <a:spcPct val="0"/>
        </a:spcBef>
        <a:spcAft>
          <a:spcPct val="0"/>
        </a:spcAft>
        <a:defRPr sz="3900">
          <a:solidFill>
            <a:srgbClr val="FFFFFF"/>
          </a:solidFill>
          <a:latin typeface="DIN-Bold"/>
        </a:defRPr>
      </a:lvl7pPr>
      <a:lvl8pPr marL="1371600" algn="ctr" defTabSz="1006475" rtl="0" fontAlgn="base">
        <a:spcBef>
          <a:spcPct val="0"/>
        </a:spcBef>
        <a:spcAft>
          <a:spcPct val="0"/>
        </a:spcAft>
        <a:defRPr sz="3900">
          <a:solidFill>
            <a:srgbClr val="FFFFFF"/>
          </a:solidFill>
          <a:latin typeface="DIN-Bold"/>
        </a:defRPr>
      </a:lvl8pPr>
      <a:lvl9pPr marL="1828800" algn="ctr" defTabSz="1006475" rtl="0" fontAlgn="base">
        <a:spcBef>
          <a:spcPct val="0"/>
        </a:spcBef>
        <a:spcAft>
          <a:spcPct val="0"/>
        </a:spcAft>
        <a:defRPr sz="3900">
          <a:solidFill>
            <a:srgbClr val="FFFFFF"/>
          </a:solidFill>
          <a:latin typeface="DIN-Bold"/>
        </a:defRPr>
      </a:lvl9pPr>
    </p:titleStyle>
    <p:bodyStyle>
      <a:lvl1pPr algn="l" defTabSz="1006475" rtl="0" eaLnBrk="0" fontAlgn="base" hangingPunct="0">
        <a:spcBef>
          <a:spcPts val="888"/>
        </a:spcBef>
        <a:spcAft>
          <a:spcPct val="0"/>
        </a:spcAft>
        <a:buSzPct val="100000"/>
        <a:buFont typeface="Arial" panose="020B0604020202020204" pitchFamily="34" charset="0"/>
        <a:defRPr lang="fr-FR" sz="2600" kern="1200">
          <a:solidFill>
            <a:srgbClr val="404040"/>
          </a:solidFill>
          <a:latin typeface="+mn-lt"/>
        </a:defRPr>
      </a:lvl1pPr>
      <a:lvl2pPr marL="503238" lvl="1" algn="l" defTabSz="1006475" rtl="0" eaLnBrk="0" fontAlgn="base" hangingPunct="0">
        <a:spcBef>
          <a:spcPts val="775"/>
        </a:spcBef>
        <a:spcAft>
          <a:spcPct val="0"/>
        </a:spcAft>
        <a:buSzPct val="100000"/>
        <a:buFont typeface="Arial" panose="020B0604020202020204" pitchFamily="34" charset="0"/>
        <a:defRPr lang="fr-FR" sz="2200" kern="1200">
          <a:solidFill>
            <a:srgbClr val="404040"/>
          </a:solidFill>
          <a:latin typeface="+mn-lt"/>
        </a:defRPr>
      </a:lvl2pPr>
      <a:lvl3pPr marL="1006475" lvl="2" algn="l" defTabSz="1006475" rtl="0" eaLnBrk="0" fontAlgn="base" hangingPunct="0">
        <a:spcBef>
          <a:spcPts val="663"/>
        </a:spcBef>
        <a:spcAft>
          <a:spcPct val="0"/>
        </a:spcAft>
        <a:buSzPct val="100000"/>
        <a:buFont typeface="Arial" panose="020B0604020202020204" pitchFamily="34" charset="0"/>
        <a:defRPr lang="fr-FR" sz="1900" kern="1200">
          <a:solidFill>
            <a:srgbClr val="404040"/>
          </a:solidFill>
          <a:latin typeface="+mn-lt"/>
        </a:defRPr>
      </a:lvl3pPr>
      <a:lvl4pPr marL="1511300" lvl="3" algn="l" defTabSz="1006475" rtl="0" eaLnBrk="0" fontAlgn="base" hangingPunct="0">
        <a:spcBef>
          <a:spcPts val="550"/>
        </a:spcBef>
        <a:spcAft>
          <a:spcPct val="0"/>
        </a:spcAft>
        <a:buSzPct val="100000"/>
        <a:buFont typeface="Arial" panose="020B0604020202020204" pitchFamily="34" charset="0"/>
        <a:defRPr lang="fr-FR" sz="1700" kern="1200">
          <a:solidFill>
            <a:srgbClr val="404040"/>
          </a:solidFill>
          <a:latin typeface="+mn-lt"/>
        </a:defRPr>
      </a:lvl4pPr>
      <a:lvl5pPr marL="2014538" lvl="4" algn="l" defTabSz="1006475" rtl="0" eaLnBrk="0" fontAlgn="base" hangingPunct="0">
        <a:spcBef>
          <a:spcPts val="550"/>
        </a:spcBef>
        <a:spcAft>
          <a:spcPct val="0"/>
        </a:spcAft>
        <a:buSzPct val="100000"/>
        <a:buFont typeface="Arial" panose="020B0604020202020204" pitchFamily="34" charset="0"/>
        <a:defRPr lang="fr-FR" sz="1700" kern="1200">
          <a:solidFill>
            <a:srgbClr val="404040"/>
          </a:solidFill>
          <a:latin typeface="+mn-lt"/>
        </a:defRPr>
      </a:lvl5pPr>
      <a:lvl6pPr marL="2471738" algn="l" defTabSz="1006475" rtl="0" fontAlgn="base">
        <a:spcBef>
          <a:spcPts val="550"/>
        </a:spcBef>
        <a:spcAft>
          <a:spcPct val="0"/>
        </a:spcAft>
        <a:buSzPct val="100000"/>
        <a:buFont typeface="Arial" panose="020B0604020202020204" pitchFamily="34" charset="0"/>
        <a:defRPr lang="fr-FR" sz="1700" kern="1200">
          <a:solidFill>
            <a:srgbClr val="404040"/>
          </a:solidFill>
          <a:latin typeface="+mn-lt"/>
        </a:defRPr>
      </a:lvl6pPr>
      <a:lvl7pPr marL="2928938" algn="l" defTabSz="1006475" rtl="0" fontAlgn="base">
        <a:spcBef>
          <a:spcPts val="550"/>
        </a:spcBef>
        <a:spcAft>
          <a:spcPct val="0"/>
        </a:spcAft>
        <a:buSzPct val="100000"/>
        <a:buFont typeface="Arial" panose="020B0604020202020204" pitchFamily="34" charset="0"/>
        <a:defRPr lang="fr-FR" sz="1700" kern="1200">
          <a:solidFill>
            <a:srgbClr val="404040"/>
          </a:solidFill>
          <a:latin typeface="+mn-lt"/>
        </a:defRPr>
      </a:lvl7pPr>
      <a:lvl8pPr marL="3386138" algn="l" defTabSz="1006475" rtl="0" fontAlgn="base">
        <a:spcBef>
          <a:spcPts val="550"/>
        </a:spcBef>
        <a:spcAft>
          <a:spcPct val="0"/>
        </a:spcAft>
        <a:buSzPct val="100000"/>
        <a:buFont typeface="Arial" panose="020B0604020202020204" pitchFamily="34" charset="0"/>
        <a:defRPr lang="fr-FR" sz="1700" kern="1200">
          <a:solidFill>
            <a:srgbClr val="404040"/>
          </a:solidFill>
          <a:latin typeface="+mn-lt"/>
        </a:defRPr>
      </a:lvl8pPr>
      <a:lvl9pPr marL="3843338" algn="l" defTabSz="1006475" rtl="0" fontAlgn="base">
        <a:spcBef>
          <a:spcPts val="550"/>
        </a:spcBef>
        <a:spcAft>
          <a:spcPct val="0"/>
        </a:spcAft>
        <a:buSzPct val="100000"/>
        <a:buFont typeface="Arial" panose="020B0604020202020204" pitchFamily="34" charset="0"/>
        <a:defRPr lang="fr-FR" sz="1700" kern="1200">
          <a:solidFill>
            <a:srgbClr val="404040"/>
          </a:solidFill>
          <a:latin typeface="+mn-lt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61988" y="539750"/>
            <a:ext cx="8413750" cy="3455988"/>
          </a:xfrm>
        </p:spPr>
        <p:txBody>
          <a:bodyPr/>
          <a:lstStyle/>
          <a:p>
            <a:pPr algn="ctr" defTabSz="1007943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altLang="fr-FR" b="1" dirty="0" smtClean="0">
                <a:solidFill>
                  <a:schemeClr val="tx1"/>
                </a:solidFill>
              </a:rPr>
              <a:t>COMPTE ADMINISTRATIF </a:t>
            </a:r>
            <a:br>
              <a:rPr altLang="fr-FR" b="1" dirty="0" smtClean="0">
                <a:solidFill>
                  <a:schemeClr val="tx1"/>
                </a:solidFill>
              </a:rPr>
            </a:br>
            <a:r>
              <a:rPr altLang="fr-FR" b="1" dirty="0" smtClean="0">
                <a:solidFill>
                  <a:schemeClr val="tx1"/>
                </a:solidFill>
              </a:rPr>
              <a:t/>
            </a:r>
            <a:br>
              <a:rPr altLang="fr-FR" b="1" dirty="0" smtClean="0">
                <a:solidFill>
                  <a:schemeClr val="tx1"/>
                </a:solidFill>
              </a:rPr>
            </a:br>
            <a:r>
              <a:rPr altLang="fr-FR" b="1" dirty="0" smtClean="0">
                <a:solidFill>
                  <a:schemeClr val="tx1"/>
                </a:solidFill>
              </a:rPr>
              <a:t>2018</a:t>
            </a:r>
            <a:endParaRPr altLang="fr-FR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7599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3238" y="0"/>
            <a:ext cx="9074150" cy="971550"/>
          </a:xfrm>
        </p:spPr>
        <p:txBody>
          <a:bodyPr/>
          <a:lstStyle/>
          <a:p>
            <a:pPr>
              <a:defRPr/>
            </a:pPr>
            <a:r>
              <a:rPr sz="4000" dirty="0" smtClean="0">
                <a:solidFill>
                  <a:schemeClr val="tx1"/>
                </a:solidFill>
              </a:rPr>
              <a:t>COMPTE ADMINISTRATIF 2018</a:t>
            </a:r>
            <a:br>
              <a:rPr sz="4000" dirty="0" smtClean="0">
                <a:solidFill>
                  <a:schemeClr val="tx1"/>
                </a:solidFill>
              </a:rPr>
            </a:br>
            <a:r>
              <a:rPr lang="fr-FR" sz="2800" b="1" dirty="0" smtClean="0">
                <a:solidFill>
                  <a:schemeClr val="tx1"/>
                </a:solidFill>
              </a:rPr>
              <a:t>Fonctionnement</a:t>
            </a:r>
            <a:endParaRPr sz="2800" b="1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b="1" u="sng" dirty="0" smtClean="0"/>
          </a:p>
          <a:p>
            <a:r>
              <a:rPr lang="fr-FR" b="1" dirty="0" smtClean="0"/>
              <a:t>Bilan 2018 des opérations courantes</a:t>
            </a:r>
            <a:endParaRPr lang="fr-FR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518" y="2957796"/>
            <a:ext cx="8869587" cy="215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7751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3238" y="0"/>
            <a:ext cx="9074150" cy="971550"/>
          </a:xfrm>
        </p:spPr>
        <p:txBody>
          <a:bodyPr/>
          <a:lstStyle/>
          <a:p>
            <a:pPr>
              <a:defRPr/>
            </a:pPr>
            <a:r>
              <a:rPr sz="4000" dirty="0" smtClean="0">
                <a:solidFill>
                  <a:schemeClr val="tx1"/>
                </a:solidFill>
              </a:rPr>
              <a:t>COMPTE ADMINISTRATIF 2018</a:t>
            </a:r>
            <a:br>
              <a:rPr sz="4000" dirty="0" smtClean="0">
                <a:solidFill>
                  <a:schemeClr val="tx1"/>
                </a:solidFill>
              </a:rPr>
            </a:br>
            <a:r>
              <a:rPr sz="2800" b="1" dirty="0" smtClean="0">
                <a:solidFill>
                  <a:schemeClr val="tx1"/>
                </a:solidFill>
              </a:rPr>
              <a:t>Dépenses de </a:t>
            </a:r>
            <a:r>
              <a:rPr lang="fr-FR" sz="2800" b="1" dirty="0" smtClean="0">
                <a:solidFill>
                  <a:schemeClr val="tx1"/>
                </a:solidFill>
              </a:rPr>
              <a:t>Fonctionnement</a:t>
            </a:r>
            <a:endParaRPr sz="2800" b="1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9793" y="1547589"/>
            <a:ext cx="9361039" cy="5433768"/>
          </a:xfrm>
        </p:spPr>
        <p:txBody>
          <a:bodyPr/>
          <a:lstStyle/>
          <a:p>
            <a:r>
              <a:rPr lang="fr-FR" sz="2800" b="1" u="sng" dirty="0" smtClean="0">
                <a:solidFill>
                  <a:schemeClr val="tx1"/>
                </a:solidFill>
              </a:rPr>
              <a:t>Exemples d’écarts :</a:t>
            </a:r>
          </a:p>
          <a:p>
            <a:endParaRPr lang="fr-FR" sz="2800" b="1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b="1" dirty="0" smtClean="0">
                <a:solidFill>
                  <a:schemeClr val="tx1"/>
                </a:solidFill>
              </a:rPr>
              <a:t>92024 – Fêtes et cérémonies </a:t>
            </a:r>
            <a:r>
              <a:rPr lang="fr-FR" sz="2800" dirty="0" smtClean="0">
                <a:solidFill>
                  <a:schemeClr val="tx1"/>
                </a:solidFill>
              </a:rPr>
              <a:t>: </a:t>
            </a:r>
            <a:r>
              <a:rPr lang="fr-FR" sz="2400" dirty="0" smtClean="0">
                <a:solidFill>
                  <a:schemeClr val="tx2"/>
                </a:solidFill>
              </a:rPr>
              <a:t>+20,16 % CA17 / -5,55 % BP18</a:t>
            </a:r>
          </a:p>
          <a:p>
            <a:endParaRPr lang="fr-FR" sz="2400" dirty="0" smtClean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b="1" dirty="0" smtClean="0">
                <a:solidFill>
                  <a:schemeClr val="tx1"/>
                </a:solidFill>
              </a:rPr>
              <a:t>92112 </a:t>
            </a:r>
            <a:r>
              <a:rPr lang="fr-FR" sz="2800" b="1" dirty="0">
                <a:solidFill>
                  <a:schemeClr val="tx1"/>
                </a:solidFill>
              </a:rPr>
              <a:t>– </a:t>
            </a:r>
            <a:r>
              <a:rPr lang="fr-FR" sz="2800" b="1" dirty="0" smtClean="0">
                <a:solidFill>
                  <a:schemeClr val="tx1"/>
                </a:solidFill>
              </a:rPr>
              <a:t>Police municipale </a:t>
            </a:r>
            <a:r>
              <a:rPr lang="fr-FR" sz="2800" dirty="0">
                <a:solidFill>
                  <a:schemeClr val="tx1"/>
                </a:solidFill>
              </a:rPr>
              <a:t>: </a:t>
            </a:r>
            <a:r>
              <a:rPr lang="fr-FR" sz="2400" dirty="0" smtClean="0">
                <a:solidFill>
                  <a:schemeClr val="tx2"/>
                </a:solidFill>
              </a:rPr>
              <a:t>-3,07 </a:t>
            </a:r>
            <a:r>
              <a:rPr lang="fr-FR" sz="2400" dirty="0">
                <a:solidFill>
                  <a:schemeClr val="tx2"/>
                </a:solidFill>
              </a:rPr>
              <a:t>% CA17 / </a:t>
            </a:r>
            <a:r>
              <a:rPr lang="fr-FR" sz="2400" dirty="0" smtClean="0">
                <a:solidFill>
                  <a:schemeClr val="tx2"/>
                </a:solidFill>
              </a:rPr>
              <a:t>-10,86 </a:t>
            </a:r>
            <a:r>
              <a:rPr lang="fr-FR" sz="2400" dirty="0">
                <a:solidFill>
                  <a:schemeClr val="tx2"/>
                </a:solidFill>
              </a:rPr>
              <a:t>% </a:t>
            </a:r>
            <a:r>
              <a:rPr lang="fr-FR" sz="2400" dirty="0" smtClean="0">
                <a:solidFill>
                  <a:schemeClr val="tx2"/>
                </a:solidFill>
              </a:rPr>
              <a:t>BP18</a:t>
            </a:r>
          </a:p>
          <a:p>
            <a:endParaRPr lang="fr-FR" sz="2400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b="1" dirty="0" smtClean="0">
                <a:solidFill>
                  <a:schemeClr val="tx1"/>
                </a:solidFill>
              </a:rPr>
              <a:t>92421 </a:t>
            </a:r>
            <a:r>
              <a:rPr lang="fr-FR" sz="2800" b="1" dirty="0">
                <a:solidFill>
                  <a:schemeClr val="tx1"/>
                </a:solidFill>
              </a:rPr>
              <a:t>– </a:t>
            </a:r>
            <a:r>
              <a:rPr lang="fr-FR" sz="2800" b="1" dirty="0" smtClean="0">
                <a:solidFill>
                  <a:schemeClr val="tx1"/>
                </a:solidFill>
              </a:rPr>
              <a:t>Centres de loisirs </a:t>
            </a:r>
            <a:r>
              <a:rPr lang="fr-FR" sz="2800" dirty="0">
                <a:solidFill>
                  <a:schemeClr val="tx1"/>
                </a:solidFill>
              </a:rPr>
              <a:t>: </a:t>
            </a:r>
            <a:r>
              <a:rPr lang="fr-FR" sz="2400" dirty="0" smtClean="0">
                <a:solidFill>
                  <a:schemeClr val="tx2"/>
                </a:solidFill>
              </a:rPr>
              <a:t>+11,20 </a:t>
            </a:r>
            <a:r>
              <a:rPr lang="fr-FR" sz="2400" dirty="0">
                <a:solidFill>
                  <a:schemeClr val="tx2"/>
                </a:solidFill>
              </a:rPr>
              <a:t>% CA17 / </a:t>
            </a:r>
            <a:r>
              <a:rPr lang="fr-FR" sz="2400" dirty="0" smtClean="0">
                <a:solidFill>
                  <a:schemeClr val="tx2"/>
                </a:solidFill>
              </a:rPr>
              <a:t>-2,20 </a:t>
            </a:r>
            <a:r>
              <a:rPr lang="fr-FR" sz="2400" dirty="0">
                <a:solidFill>
                  <a:schemeClr val="tx2"/>
                </a:solidFill>
              </a:rPr>
              <a:t>% </a:t>
            </a:r>
            <a:r>
              <a:rPr lang="fr-FR" sz="2400" dirty="0" smtClean="0">
                <a:solidFill>
                  <a:schemeClr val="tx2"/>
                </a:solidFill>
              </a:rPr>
              <a:t>BP18</a:t>
            </a:r>
          </a:p>
          <a:p>
            <a:endParaRPr lang="fr-FR" sz="2400" dirty="0" smtClean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b="1" dirty="0" smtClean="0">
                <a:solidFill>
                  <a:schemeClr val="tx1"/>
                </a:solidFill>
              </a:rPr>
              <a:t>92255 </a:t>
            </a:r>
            <a:r>
              <a:rPr lang="fr-FR" sz="2800" b="1" dirty="0">
                <a:solidFill>
                  <a:schemeClr val="tx1"/>
                </a:solidFill>
              </a:rPr>
              <a:t>– </a:t>
            </a:r>
            <a:r>
              <a:rPr lang="fr-FR" sz="2800" b="1" dirty="0" smtClean="0">
                <a:solidFill>
                  <a:schemeClr val="tx1"/>
                </a:solidFill>
              </a:rPr>
              <a:t>Classes de découverte </a:t>
            </a:r>
            <a:r>
              <a:rPr lang="fr-FR" sz="2800" dirty="0">
                <a:solidFill>
                  <a:schemeClr val="tx1"/>
                </a:solidFill>
              </a:rPr>
              <a:t>: </a:t>
            </a:r>
            <a:r>
              <a:rPr lang="fr-FR" sz="2400" dirty="0" smtClean="0">
                <a:solidFill>
                  <a:schemeClr val="tx2"/>
                </a:solidFill>
              </a:rPr>
              <a:t>-40,26 </a:t>
            </a:r>
            <a:r>
              <a:rPr lang="fr-FR" sz="2400" dirty="0">
                <a:solidFill>
                  <a:schemeClr val="tx2"/>
                </a:solidFill>
              </a:rPr>
              <a:t>% CA17 / </a:t>
            </a:r>
            <a:r>
              <a:rPr lang="fr-FR" sz="2400" dirty="0" smtClean="0">
                <a:solidFill>
                  <a:schemeClr val="tx2"/>
                </a:solidFill>
              </a:rPr>
              <a:t>-33,40 </a:t>
            </a:r>
            <a:r>
              <a:rPr lang="fr-FR" sz="2400" dirty="0">
                <a:solidFill>
                  <a:schemeClr val="tx2"/>
                </a:solidFill>
              </a:rPr>
              <a:t>% BP18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400" dirty="0" smtClean="0">
              <a:solidFill>
                <a:schemeClr val="tx2"/>
              </a:solidFill>
            </a:endParaRPr>
          </a:p>
          <a:p>
            <a:endParaRPr lang="fr-FR" sz="2400" dirty="0" smtClean="0">
              <a:solidFill>
                <a:schemeClr val="tx2"/>
              </a:solidFill>
            </a:endParaRPr>
          </a:p>
          <a:p>
            <a:endParaRPr lang="fr-FR" sz="2400" dirty="0" smtClean="0">
              <a:solidFill>
                <a:schemeClr val="tx2"/>
              </a:solidFill>
            </a:endParaRPr>
          </a:p>
          <a:p>
            <a:endParaRPr lang="fr-FR" sz="2400" b="1" dirty="0">
              <a:solidFill>
                <a:schemeClr val="tx2"/>
              </a:solidFill>
            </a:endParaRPr>
          </a:p>
          <a:p>
            <a:endParaRPr lang="fr-FR" sz="2400" b="1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7627659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3238" y="0"/>
            <a:ext cx="9074150" cy="971550"/>
          </a:xfrm>
        </p:spPr>
        <p:txBody>
          <a:bodyPr/>
          <a:lstStyle/>
          <a:p>
            <a:pPr>
              <a:defRPr/>
            </a:pPr>
            <a:r>
              <a:rPr sz="4000" dirty="0" smtClean="0">
                <a:solidFill>
                  <a:schemeClr val="tx1"/>
                </a:solidFill>
              </a:rPr>
              <a:t>COMPTE ADMINISTRATIF 2018</a:t>
            </a:r>
            <a:endParaRPr sz="3600" b="1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6349" y="1187549"/>
            <a:ext cx="9361039" cy="5433768"/>
          </a:xfrm>
        </p:spPr>
        <p:txBody>
          <a:bodyPr/>
          <a:lstStyle/>
          <a:p>
            <a:endParaRPr lang="fr-FR" sz="1000" b="1" dirty="0" smtClean="0">
              <a:solidFill>
                <a:schemeClr val="tx1"/>
              </a:solidFill>
            </a:endParaRPr>
          </a:p>
          <a:p>
            <a:r>
              <a:rPr lang="fr-FR" sz="2400" b="1" dirty="0" smtClean="0">
                <a:solidFill>
                  <a:schemeClr val="tx1"/>
                </a:solidFill>
              </a:rPr>
              <a:t>Evolution des effectifs des classes de découverte</a:t>
            </a:r>
          </a:p>
          <a:p>
            <a:endParaRPr lang="fr-FR" sz="2800" b="1" dirty="0">
              <a:solidFill>
                <a:schemeClr val="tx1"/>
              </a:solidFill>
            </a:endParaRPr>
          </a:p>
          <a:p>
            <a:endParaRPr lang="fr-FR" sz="2400" dirty="0" smtClean="0">
              <a:solidFill>
                <a:schemeClr val="tx2"/>
              </a:solidFill>
            </a:endParaRPr>
          </a:p>
          <a:p>
            <a:endParaRPr lang="fr-FR" sz="2400" dirty="0" smtClean="0">
              <a:solidFill>
                <a:schemeClr val="tx2"/>
              </a:solidFill>
            </a:endParaRPr>
          </a:p>
          <a:p>
            <a:endParaRPr lang="fr-FR" sz="2400" b="1" dirty="0">
              <a:solidFill>
                <a:schemeClr val="tx2"/>
              </a:solidFill>
            </a:endParaRPr>
          </a:p>
          <a:p>
            <a:endParaRPr lang="fr-FR" sz="2400" b="1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b="1" dirty="0"/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3253052"/>
              </p:ext>
            </p:extLst>
          </p:nvPr>
        </p:nvGraphicFramePr>
        <p:xfrm>
          <a:off x="502532" y="1979637"/>
          <a:ext cx="864153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572330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3238" y="0"/>
            <a:ext cx="9074150" cy="971550"/>
          </a:xfrm>
        </p:spPr>
        <p:txBody>
          <a:bodyPr/>
          <a:lstStyle/>
          <a:p>
            <a:pPr>
              <a:defRPr/>
            </a:pPr>
            <a:r>
              <a:rPr sz="4000" dirty="0" smtClean="0">
                <a:solidFill>
                  <a:schemeClr val="tx1"/>
                </a:solidFill>
              </a:rPr>
              <a:t>COMPTE ADMINISTRATIF 2018</a:t>
            </a:r>
            <a:endParaRPr sz="3600" b="1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6349" y="1187549"/>
            <a:ext cx="9361039" cy="5433768"/>
          </a:xfrm>
        </p:spPr>
        <p:txBody>
          <a:bodyPr/>
          <a:lstStyle/>
          <a:p>
            <a:endParaRPr lang="fr-FR" sz="1000" b="1" dirty="0" smtClean="0">
              <a:solidFill>
                <a:schemeClr val="tx1"/>
              </a:solidFill>
            </a:endParaRPr>
          </a:p>
          <a:p>
            <a:endParaRPr lang="fr-FR" sz="2800" b="1" dirty="0">
              <a:solidFill>
                <a:schemeClr val="tx1"/>
              </a:solidFill>
            </a:endParaRPr>
          </a:p>
          <a:p>
            <a:endParaRPr lang="fr-FR" sz="2400" dirty="0" smtClean="0">
              <a:solidFill>
                <a:schemeClr val="tx2"/>
              </a:solidFill>
            </a:endParaRPr>
          </a:p>
          <a:p>
            <a:endParaRPr lang="fr-FR" sz="2400" dirty="0" smtClean="0">
              <a:solidFill>
                <a:schemeClr val="tx2"/>
              </a:solidFill>
            </a:endParaRPr>
          </a:p>
          <a:p>
            <a:endParaRPr lang="fr-FR" sz="2400" b="1" dirty="0">
              <a:solidFill>
                <a:schemeClr val="tx2"/>
              </a:solidFill>
            </a:endParaRPr>
          </a:p>
          <a:p>
            <a:endParaRPr lang="fr-FR" sz="2400" b="1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b="1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85" y="1623898"/>
            <a:ext cx="8201267" cy="54282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99485" y="1170359"/>
            <a:ext cx="78522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chemeClr val="tx1"/>
                </a:solidFill>
              </a:rPr>
              <a:t>Destinations </a:t>
            </a:r>
            <a:r>
              <a:rPr lang="fr-FR" b="1" dirty="0">
                <a:solidFill>
                  <a:schemeClr val="tx1"/>
                </a:solidFill>
              </a:rPr>
              <a:t>des classes de découverte</a:t>
            </a:r>
          </a:p>
        </p:txBody>
      </p:sp>
    </p:spTree>
    <p:extLst>
      <p:ext uri="{BB962C8B-B14F-4D97-AF65-F5344CB8AC3E}">
        <p14:creationId xmlns:p14="http://schemas.microsoft.com/office/powerpoint/2010/main" val="26313190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3238" y="0"/>
            <a:ext cx="9074150" cy="971550"/>
          </a:xfrm>
        </p:spPr>
        <p:txBody>
          <a:bodyPr/>
          <a:lstStyle/>
          <a:p>
            <a:pPr>
              <a:defRPr/>
            </a:pPr>
            <a:r>
              <a:rPr sz="4000" dirty="0" smtClean="0">
                <a:solidFill>
                  <a:schemeClr val="tx1"/>
                </a:solidFill>
              </a:rPr>
              <a:t>COMPTE ADMINISTRATIF 2018</a:t>
            </a:r>
            <a:endParaRPr sz="3600" b="1" dirty="0">
              <a:solidFill>
                <a:schemeClr val="tx1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296" y="1818049"/>
            <a:ext cx="4283553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840" y="4841602"/>
            <a:ext cx="3609409" cy="24062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56" y="1603403"/>
            <a:ext cx="3384376" cy="25382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48" y="4841601"/>
            <a:ext cx="3600970" cy="24062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54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ZoneTexte 10"/>
          <p:cNvSpPr txBox="1"/>
          <p:nvPr/>
        </p:nvSpPr>
        <p:spPr>
          <a:xfrm>
            <a:off x="2952081" y="1131609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tx2"/>
                </a:solidFill>
              </a:rPr>
              <a:t>LA BRESSE (école La Paix)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664333" y="4388675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tx2"/>
                </a:solidFill>
              </a:rPr>
              <a:t>FRESSE SUR MOSELLE (école St Honoré)</a:t>
            </a:r>
            <a:endParaRPr lang="fr-FR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4066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3238" y="0"/>
            <a:ext cx="9074150" cy="971550"/>
          </a:xfrm>
        </p:spPr>
        <p:txBody>
          <a:bodyPr/>
          <a:lstStyle/>
          <a:p>
            <a:pPr>
              <a:defRPr/>
            </a:pPr>
            <a:r>
              <a:rPr sz="4000" dirty="0" smtClean="0">
                <a:solidFill>
                  <a:schemeClr val="tx1"/>
                </a:solidFill>
              </a:rPr>
              <a:t>COMPTE ADMINISTRATIF 2018</a:t>
            </a:r>
            <a:br>
              <a:rPr sz="4000" dirty="0" smtClean="0">
                <a:solidFill>
                  <a:schemeClr val="tx1"/>
                </a:solidFill>
              </a:rPr>
            </a:br>
            <a:r>
              <a:rPr lang="fr-FR" sz="2800" b="1" dirty="0" smtClean="0">
                <a:solidFill>
                  <a:schemeClr val="tx1"/>
                </a:solidFill>
              </a:rPr>
              <a:t>Recettes de fonctionnement non affectées</a:t>
            </a:r>
            <a:endParaRPr sz="2800" b="1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6349" y="1187549"/>
            <a:ext cx="9361039" cy="5433768"/>
          </a:xfrm>
        </p:spPr>
        <p:txBody>
          <a:bodyPr/>
          <a:lstStyle/>
          <a:p>
            <a:endParaRPr lang="fr-FR" sz="1000" b="1" dirty="0" smtClean="0">
              <a:solidFill>
                <a:schemeClr val="tx1"/>
              </a:solidFill>
            </a:endParaRPr>
          </a:p>
          <a:p>
            <a:endParaRPr lang="fr-FR" sz="2800" b="1" dirty="0">
              <a:solidFill>
                <a:schemeClr val="tx1"/>
              </a:solidFill>
            </a:endParaRPr>
          </a:p>
          <a:p>
            <a:endParaRPr lang="fr-FR" sz="2400" dirty="0" smtClean="0">
              <a:solidFill>
                <a:schemeClr val="tx2"/>
              </a:solidFill>
            </a:endParaRPr>
          </a:p>
          <a:p>
            <a:endParaRPr lang="fr-FR" sz="2400" dirty="0" smtClean="0">
              <a:solidFill>
                <a:schemeClr val="tx2"/>
              </a:solidFill>
            </a:endParaRPr>
          </a:p>
          <a:p>
            <a:endParaRPr lang="fr-FR" sz="2400" b="1" dirty="0">
              <a:solidFill>
                <a:schemeClr val="tx2"/>
              </a:solidFill>
            </a:endParaRPr>
          </a:p>
          <a:p>
            <a:endParaRPr lang="fr-FR" sz="2400" b="1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b="1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40" y="1160895"/>
            <a:ext cx="7971261" cy="6372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14886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3238" y="0"/>
            <a:ext cx="9074150" cy="971550"/>
          </a:xfrm>
        </p:spPr>
        <p:txBody>
          <a:bodyPr/>
          <a:lstStyle/>
          <a:p>
            <a:pPr>
              <a:defRPr/>
            </a:pPr>
            <a:r>
              <a:rPr sz="4000" dirty="0" smtClean="0">
                <a:solidFill>
                  <a:schemeClr val="tx1"/>
                </a:solidFill>
              </a:rPr>
              <a:t>COMPTE ADMINISTRATIF 2018</a:t>
            </a:r>
            <a:br>
              <a:rPr sz="4000" dirty="0" smtClean="0">
                <a:solidFill>
                  <a:schemeClr val="tx1"/>
                </a:solidFill>
              </a:rPr>
            </a:br>
            <a:r>
              <a:rPr sz="2800" b="1" dirty="0" smtClean="0">
                <a:solidFill>
                  <a:schemeClr val="tx1"/>
                </a:solidFill>
              </a:rPr>
              <a:t>Fiscalité directe</a:t>
            </a:r>
            <a:endParaRPr sz="2800" b="1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6349" y="1187549"/>
            <a:ext cx="9361039" cy="5433768"/>
          </a:xfrm>
        </p:spPr>
        <p:txBody>
          <a:bodyPr/>
          <a:lstStyle/>
          <a:p>
            <a:endParaRPr lang="fr-FR" sz="1000" b="1" dirty="0" smtClean="0">
              <a:solidFill>
                <a:schemeClr val="tx1"/>
              </a:solidFill>
            </a:endParaRPr>
          </a:p>
          <a:p>
            <a:endParaRPr lang="fr-FR" sz="2800" b="1" dirty="0">
              <a:solidFill>
                <a:schemeClr val="tx1"/>
              </a:solidFill>
            </a:endParaRPr>
          </a:p>
          <a:p>
            <a:endParaRPr lang="fr-FR" sz="2400" dirty="0" smtClean="0">
              <a:solidFill>
                <a:schemeClr val="tx2"/>
              </a:solidFill>
            </a:endParaRPr>
          </a:p>
          <a:p>
            <a:endParaRPr lang="fr-FR" sz="2400" dirty="0" smtClean="0">
              <a:solidFill>
                <a:schemeClr val="tx2"/>
              </a:solidFill>
            </a:endParaRPr>
          </a:p>
          <a:p>
            <a:endParaRPr lang="fr-FR" sz="2400" b="1" dirty="0">
              <a:solidFill>
                <a:schemeClr val="tx2"/>
              </a:solidFill>
            </a:endParaRPr>
          </a:p>
          <a:p>
            <a:endParaRPr lang="fr-FR" sz="2400" b="1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b="1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294252" y="1403548"/>
            <a:ext cx="9426580" cy="543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1006475" rtl="0" eaLnBrk="0" fontAlgn="base" hangingPunct="0">
              <a:spcBef>
                <a:spcPts val="888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lang="fr-FR" sz="2600" kern="1200">
                <a:solidFill>
                  <a:srgbClr val="404040"/>
                </a:solidFill>
                <a:latin typeface="+mj-lt"/>
              </a:defRPr>
            </a:lvl1pPr>
            <a:lvl2pPr marL="503972" lvl="1" indent="0" algn="l" defTabSz="1006475" rtl="0" eaLnBrk="0" fontAlgn="base" hangingPunct="0">
              <a:spcBef>
                <a:spcPts val="775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lang="fr-FR" sz="2200" kern="1200">
                <a:solidFill>
                  <a:srgbClr val="404040"/>
                </a:solidFill>
                <a:latin typeface="+mj-lt"/>
              </a:defRPr>
            </a:lvl2pPr>
            <a:lvl3pPr marL="1007943" lvl="2" indent="0" algn="l" defTabSz="1006475" rtl="0" eaLnBrk="0" fontAlgn="base" hangingPunct="0">
              <a:spcBef>
                <a:spcPts val="663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lang="fr-FR" sz="1900" kern="1200">
                <a:solidFill>
                  <a:srgbClr val="404040"/>
                </a:solidFill>
                <a:latin typeface="+mj-lt"/>
              </a:defRPr>
            </a:lvl3pPr>
            <a:lvl4pPr marL="1511915" lvl="3" indent="0" algn="l" defTabSz="1006475" rtl="0" eaLnBrk="0" fontAlgn="base" hangingPunct="0">
              <a:spcBef>
                <a:spcPts val="55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lang="fr-FR" sz="1700" kern="1200">
                <a:solidFill>
                  <a:srgbClr val="404040"/>
                </a:solidFill>
                <a:latin typeface="+mj-lt"/>
              </a:defRPr>
            </a:lvl4pPr>
            <a:lvl5pPr marL="2015886" lvl="4" indent="0" algn="l" defTabSz="1006475" rtl="0" eaLnBrk="0" fontAlgn="base" hangingPunct="0">
              <a:spcBef>
                <a:spcPts val="55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lang="fr-FR" sz="1700" kern="1200">
                <a:solidFill>
                  <a:srgbClr val="404040"/>
                </a:solidFill>
                <a:latin typeface="+mj-lt"/>
              </a:defRPr>
            </a:lvl5pPr>
            <a:lvl6pPr marL="2471738" algn="l" defTabSz="1006475" rtl="0" fontAlgn="base">
              <a:spcBef>
                <a:spcPts val="55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lang="fr-FR" sz="1700" kern="1200">
                <a:solidFill>
                  <a:srgbClr val="404040"/>
                </a:solidFill>
                <a:latin typeface="+mn-lt"/>
              </a:defRPr>
            </a:lvl6pPr>
            <a:lvl7pPr marL="2928938" algn="l" defTabSz="1006475" rtl="0" fontAlgn="base">
              <a:spcBef>
                <a:spcPts val="55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lang="fr-FR" sz="1700" kern="1200">
                <a:solidFill>
                  <a:srgbClr val="404040"/>
                </a:solidFill>
                <a:latin typeface="+mn-lt"/>
              </a:defRPr>
            </a:lvl7pPr>
            <a:lvl8pPr marL="3386138" algn="l" defTabSz="1006475" rtl="0" fontAlgn="base">
              <a:spcBef>
                <a:spcPts val="55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lang="fr-FR" sz="1700" kern="1200">
                <a:solidFill>
                  <a:srgbClr val="404040"/>
                </a:solidFill>
                <a:latin typeface="+mn-lt"/>
              </a:defRPr>
            </a:lvl8pPr>
            <a:lvl9pPr marL="3843338" algn="l" defTabSz="1006475" rtl="0" fontAlgn="base">
              <a:spcBef>
                <a:spcPts val="55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lang="fr-FR" sz="1700" kern="1200">
                <a:solidFill>
                  <a:srgbClr val="404040"/>
                </a:solidFill>
                <a:latin typeface="+mn-lt"/>
              </a:defRPr>
            </a:lvl9pPr>
          </a:lstStyle>
          <a:p>
            <a:r>
              <a:rPr lang="fr-FR" sz="3600" b="1" u="sng" dirty="0" smtClean="0">
                <a:solidFill>
                  <a:schemeClr val="tx1"/>
                </a:solidFill>
              </a:rPr>
              <a:t>Evolution des bases d’imposition :</a:t>
            </a:r>
          </a:p>
          <a:p>
            <a:endParaRPr lang="fr-FR" sz="500" b="1" dirty="0" smtClean="0">
              <a:solidFill>
                <a:schemeClr val="tx1"/>
              </a:solidFill>
            </a:endParaRPr>
          </a:p>
          <a:p>
            <a:pPr marL="449263" indent="-449263"/>
            <a:r>
              <a:rPr lang="fr-FR" sz="3200" dirty="0" smtClean="0">
                <a:solidFill>
                  <a:schemeClr val="accent2"/>
                </a:solidFill>
              </a:rPr>
              <a:t>→ Valeur locative cadastrale :</a:t>
            </a:r>
            <a:r>
              <a:rPr lang="fr-FR" sz="3200" dirty="0" smtClean="0">
                <a:solidFill>
                  <a:srgbClr val="002060"/>
                </a:solidFill>
              </a:rPr>
              <a:t> </a:t>
            </a:r>
            <a:r>
              <a:rPr lang="fr-FR" sz="2800" dirty="0" smtClean="0">
                <a:solidFill>
                  <a:schemeClr val="tx1"/>
                </a:solidFill>
              </a:rPr>
              <a:t>« loyer théorique annuel qu’aurait produit un immeuble s’il était loué dans des conditions normale »</a:t>
            </a:r>
          </a:p>
          <a:p>
            <a:pPr marL="1169988" indent="-360363"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rgbClr val="0070C0"/>
                </a:solidFill>
              </a:rPr>
              <a:t>actualisation annuelle</a:t>
            </a:r>
            <a:r>
              <a:rPr lang="fr-FR" sz="2800" dirty="0">
                <a:solidFill>
                  <a:srgbClr val="0070C0"/>
                </a:solidFill>
              </a:rPr>
              <a:t> </a:t>
            </a:r>
            <a:r>
              <a:rPr lang="fr-FR" sz="2800" dirty="0" smtClean="0">
                <a:solidFill>
                  <a:srgbClr val="0070C0"/>
                </a:solidFill>
              </a:rPr>
              <a:t>selon évolution IPCH N-1</a:t>
            </a:r>
          </a:p>
          <a:p>
            <a:pPr marL="809625" indent="352425" defTabSz="630238">
              <a:buFont typeface="Arial" panose="020B0604020202020204" pitchFamily="34" charset="0"/>
              <a:buChar char="•"/>
              <a:tabLst>
                <a:tab pos="1169988" algn="l"/>
              </a:tabLst>
            </a:pPr>
            <a:r>
              <a:rPr lang="fr-FR" sz="2800" dirty="0" smtClean="0">
                <a:solidFill>
                  <a:srgbClr val="0070C0"/>
                </a:solidFill>
              </a:rPr>
              <a:t>évolution si constructions nouvelles ou reconstructions, changements d’affectation de locaux, changements de caractéristiques physiques d’immeubles (équipements de confort, création pièce…), </a:t>
            </a:r>
          </a:p>
          <a:p>
            <a:pPr marL="449263" indent="-449263"/>
            <a:endParaRPr lang="fr-FR" sz="1000" dirty="0" smtClean="0">
              <a:solidFill>
                <a:srgbClr val="002060"/>
              </a:solidFill>
            </a:endParaRPr>
          </a:p>
          <a:p>
            <a:pPr marL="449263" indent="-449263"/>
            <a:r>
              <a:rPr lang="fr-FR" sz="3200" dirty="0" smtClean="0">
                <a:solidFill>
                  <a:schemeClr val="accent2"/>
                </a:solidFill>
              </a:rPr>
              <a:t>→ </a:t>
            </a:r>
            <a:r>
              <a:rPr lang="fr-FR" sz="3200" dirty="0">
                <a:solidFill>
                  <a:schemeClr val="accent2"/>
                </a:solidFill>
              </a:rPr>
              <a:t>T</a:t>
            </a:r>
            <a:r>
              <a:rPr lang="fr-FR" sz="3200" dirty="0" smtClean="0">
                <a:solidFill>
                  <a:schemeClr val="accent2"/>
                </a:solidFill>
              </a:rPr>
              <a:t>aux d’imposition </a:t>
            </a:r>
          </a:p>
          <a:p>
            <a:pPr marL="449263" indent="-449263"/>
            <a:endParaRPr lang="fr-FR" sz="3200" dirty="0" smtClean="0">
              <a:solidFill>
                <a:schemeClr val="accent2"/>
              </a:solidFill>
            </a:endParaRPr>
          </a:p>
          <a:p>
            <a:pPr marL="449263" indent="-449263"/>
            <a:endParaRPr lang="fr-FR" sz="3200" dirty="0">
              <a:solidFill>
                <a:schemeClr val="accent2"/>
              </a:solidFill>
            </a:endParaRPr>
          </a:p>
          <a:p>
            <a:pPr marL="449263" indent="-449263"/>
            <a:endParaRPr lang="fr-FR" sz="3200" dirty="0" smtClean="0">
              <a:solidFill>
                <a:schemeClr val="tx1"/>
              </a:solidFill>
            </a:endParaRPr>
          </a:p>
          <a:p>
            <a:endParaRPr lang="fr-FR" sz="2400" dirty="0" smtClean="0">
              <a:solidFill>
                <a:schemeClr val="tx2"/>
              </a:solidFill>
            </a:endParaRPr>
          </a:p>
          <a:p>
            <a:endParaRPr lang="fr-FR" sz="2400" dirty="0" smtClean="0">
              <a:solidFill>
                <a:schemeClr val="tx2"/>
              </a:solidFill>
            </a:endParaRPr>
          </a:p>
          <a:p>
            <a:endParaRPr lang="fr-FR" sz="2400" b="1" dirty="0" smtClean="0">
              <a:solidFill>
                <a:schemeClr val="tx2"/>
              </a:solidFill>
            </a:endParaRPr>
          </a:p>
          <a:p>
            <a:endParaRPr lang="fr-FR" sz="2400" b="1" dirty="0" smtClean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6382587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3238" y="0"/>
            <a:ext cx="9074150" cy="971550"/>
          </a:xfrm>
        </p:spPr>
        <p:txBody>
          <a:bodyPr/>
          <a:lstStyle/>
          <a:p>
            <a:pPr>
              <a:defRPr/>
            </a:pPr>
            <a:r>
              <a:rPr sz="4000" dirty="0" smtClean="0">
                <a:solidFill>
                  <a:schemeClr val="tx1"/>
                </a:solidFill>
              </a:rPr>
              <a:t>COMPTE ADMINISTRATIF 2018</a:t>
            </a:r>
            <a:br>
              <a:rPr sz="4000" dirty="0" smtClean="0">
                <a:solidFill>
                  <a:schemeClr val="tx1"/>
                </a:solidFill>
              </a:rPr>
            </a:br>
            <a:r>
              <a:rPr sz="3200" b="1" dirty="0" smtClean="0">
                <a:solidFill>
                  <a:schemeClr val="tx1"/>
                </a:solidFill>
              </a:rPr>
              <a:t>Fiscalité directe</a:t>
            </a:r>
            <a:endParaRPr sz="3200" b="1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6349" y="1187549"/>
            <a:ext cx="9361039" cy="5433768"/>
          </a:xfrm>
        </p:spPr>
        <p:txBody>
          <a:bodyPr/>
          <a:lstStyle/>
          <a:p>
            <a:endParaRPr lang="fr-FR" sz="1000" b="1" dirty="0" smtClean="0">
              <a:solidFill>
                <a:schemeClr val="tx1"/>
              </a:solidFill>
            </a:endParaRPr>
          </a:p>
          <a:p>
            <a:endParaRPr lang="fr-FR" sz="2800" b="1" dirty="0">
              <a:solidFill>
                <a:schemeClr val="tx1"/>
              </a:solidFill>
            </a:endParaRPr>
          </a:p>
          <a:p>
            <a:endParaRPr lang="fr-FR" sz="2400" dirty="0" smtClean="0">
              <a:solidFill>
                <a:schemeClr val="tx2"/>
              </a:solidFill>
            </a:endParaRPr>
          </a:p>
          <a:p>
            <a:endParaRPr lang="fr-FR" sz="2400" dirty="0" smtClean="0">
              <a:solidFill>
                <a:schemeClr val="tx2"/>
              </a:solidFill>
            </a:endParaRPr>
          </a:p>
          <a:p>
            <a:endParaRPr lang="fr-FR" sz="2400" b="1" dirty="0">
              <a:solidFill>
                <a:schemeClr val="tx2"/>
              </a:solidFill>
            </a:endParaRPr>
          </a:p>
          <a:p>
            <a:endParaRPr lang="fr-FR" sz="2400" b="1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b="1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327023" y="1403548"/>
            <a:ext cx="9426580" cy="543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1006475" rtl="0" eaLnBrk="0" fontAlgn="base" hangingPunct="0">
              <a:spcBef>
                <a:spcPts val="888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lang="fr-FR" sz="2600" kern="1200">
                <a:solidFill>
                  <a:srgbClr val="404040"/>
                </a:solidFill>
                <a:latin typeface="+mj-lt"/>
              </a:defRPr>
            </a:lvl1pPr>
            <a:lvl2pPr marL="503972" lvl="1" indent="0" algn="l" defTabSz="1006475" rtl="0" eaLnBrk="0" fontAlgn="base" hangingPunct="0">
              <a:spcBef>
                <a:spcPts val="775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lang="fr-FR" sz="2200" kern="1200">
                <a:solidFill>
                  <a:srgbClr val="404040"/>
                </a:solidFill>
                <a:latin typeface="+mj-lt"/>
              </a:defRPr>
            </a:lvl2pPr>
            <a:lvl3pPr marL="1007943" lvl="2" indent="0" algn="l" defTabSz="1006475" rtl="0" eaLnBrk="0" fontAlgn="base" hangingPunct="0">
              <a:spcBef>
                <a:spcPts val="663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lang="fr-FR" sz="1900" kern="1200">
                <a:solidFill>
                  <a:srgbClr val="404040"/>
                </a:solidFill>
                <a:latin typeface="+mj-lt"/>
              </a:defRPr>
            </a:lvl3pPr>
            <a:lvl4pPr marL="1511915" lvl="3" indent="0" algn="l" defTabSz="1006475" rtl="0" eaLnBrk="0" fontAlgn="base" hangingPunct="0">
              <a:spcBef>
                <a:spcPts val="55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lang="fr-FR" sz="1700" kern="1200">
                <a:solidFill>
                  <a:srgbClr val="404040"/>
                </a:solidFill>
                <a:latin typeface="+mj-lt"/>
              </a:defRPr>
            </a:lvl4pPr>
            <a:lvl5pPr marL="2015886" lvl="4" indent="0" algn="l" defTabSz="1006475" rtl="0" eaLnBrk="0" fontAlgn="base" hangingPunct="0">
              <a:spcBef>
                <a:spcPts val="55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lang="fr-FR" sz="1700" kern="1200">
                <a:solidFill>
                  <a:srgbClr val="404040"/>
                </a:solidFill>
                <a:latin typeface="+mj-lt"/>
              </a:defRPr>
            </a:lvl5pPr>
            <a:lvl6pPr marL="2471738" algn="l" defTabSz="1006475" rtl="0" fontAlgn="base">
              <a:spcBef>
                <a:spcPts val="55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lang="fr-FR" sz="1700" kern="1200">
                <a:solidFill>
                  <a:srgbClr val="404040"/>
                </a:solidFill>
                <a:latin typeface="+mn-lt"/>
              </a:defRPr>
            </a:lvl6pPr>
            <a:lvl7pPr marL="2928938" algn="l" defTabSz="1006475" rtl="0" fontAlgn="base">
              <a:spcBef>
                <a:spcPts val="55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lang="fr-FR" sz="1700" kern="1200">
                <a:solidFill>
                  <a:srgbClr val="404040"/>
                </a:solidFill>
                <a:latin typeface="+mn-lt"/>
              </a:defRPr>
            </a:lvl7pPr>
            <a:lvl8pPr marL="3386138" algn="l" defTabSz="1006475" rtl="0" fontAlgn="base">
              <a:spcBef>
                <a:spcPts val="55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lang="fr-FR" sz="1700" kern="1200">
                <a:solidFill>
                  <a:srgbClr val="404040"/>
                </a:solidFill>
                <a:latin typeface="+mn-lt"/>
              </a:defRPr>
            </a:lvl8pPr>
            <a:lvl9pPr marL="3843338" algn="l" defTabSz="1006475" rtl="0" fontAlgn="base">
              <a:spcBef>
                <a:spcPts val="55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lang="fr-FR" sz="1700" kern="1200">
                <a:solidFill>
                  <a:srgbClr val="404040"/>
                </a:solidFill>
                <a:latin typeface="+mn-lt"/>
              </a:defRPr>
            </a:lvl9pPr>
          </a:lstStyle>
          <a:p>
            <a:pPr marL="449263" indent="-449263"/>
            <a:endParaRPr lang="fr-FR" sz="3200" dirty="0" smtClean="0">
              <a:solidFill>
                <a:schemeClr val="accent2"/>
              </a:solidFill>
            </a:endParaRPr>
          </a:p>
          <a:p>
            <a:pPr marL="449263" indent="-449263"/>
            <a:endParaRPr lang="fr-FR" sz="3200" dirty="0">
              <a:solidFill>
                <a:schemeClr val="accent2"/>
              </a:solidFill>
            </a:endParaRPr>
          </a:p>
          <a:p>
            <a:pPr marL="449263" indent="-449263"/>
            <a:endParaRPr lang="fr-FR" sz="3200" dirty="0" smtClean="0">
              <a:solidFill>
                <a:schemeClr val="tx1"/>
              </a:solidFill>
            </a:endParaRPr>
          </a:p>
          <a:p>
            <a:endParaRPr lang="fr-FR" sz="2400" dirty="0" smtClean="0">
              <a:solidFill>
                <a:schemeClr val="tx2"/>
              </a:solidFill>
            </a:endParaRPr>
          </a:p>
          <a:p>
            <a:endParaRPr lang="fr-FR" sz="2400" dirty="0" smtClean="0">
              <a:solidFill>
                <a:schemeClr val="tx2"/>
              </a:solidFill>
            </a:endParaRPr>
          </a:p>
          <a:p>
            <a:endParaRPr lang="fr-FR" sz="2400" b="1" dirty="0" smtClean="0">
              <a:solidFill>
                <a:schemeClr val="tx2"/>
              </a:solidFill>
            </a:endParaRPr>
          </a:p>
          <a:p>
            <a:endParaRPr lang="fr-FR" sz="2400" b="1" dirty="0" smtClean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b="1" dirty="0"/>
          </a:p>
        </p:txBody>
      </p:sp>
      <p:pic>
        <p:nvPicPr>
          <p:cNvPr id="60" name="Image 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439" y="1185862"/>
            <a:ext cx="8640858" cy="584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3551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3238" y="0"/>
            <a:ext cx="9074150" cy="971550"/>
          </a:xfrm>
        </p:spPr>
        <p:txBody>
          <a:bodyPr/>
          <a:lstStyle/>
          <a:p>
            <a:pPr>
              <a:defRPr/>
            </a:pPr>
            <a:r>
              <a:rPr sz="4000" dirty="0" smtClean="0">
                <a:solidFill>
                  <a:schemeClr val="tx1"/>
                </a:solidFill>
              </a:rPr>
              <a:t>COMPTE ADMINISTRATIF 2018</a:t>
            </a:r>
            <a:br>
              <a:rPr sz="4000" dirty="0" smtClean="0">
                <a:solidFill>
                  <a:schemeClr val="tx1"/>
                </a:solidFill>
              </a:rPr>
            </a:br>
            <a:r>
              <a:rPr sz="3200" b="1" dirty="0" smtClean="0">
                <a:solidFill>
                  <a:schemeClr val="tx1"/>
                </a:solidFill>
              </a:rPr>
              <a:t>Fiscalité directe</a:t>
            </a:r>
            <a:endParaRPr sz="3200" b="1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6349" y="1187549"/>
            <a:ext cx="9361039" cy="5433768"/>
          </a:xfrm>
        </p:spPr>
        <p:txBody>
          <a:bodyPr/>
          <a:lstStyle/>
          <a:p>
            <a:endParaRPr lang="fr-FR" sz="1000" b="1" dirty="0" smtClean="0">
              <a:solidFill>
                <a:schemeClr val="tx1"/>
              </a:solidFill>
            </a:endParaRPr>
          </a:p>
          <a:p>
            <a:endParaRPr lang="fr-FR" sz="2800" b="1" dirty="0">
              <a:solidFill>
                <a:schemeClr val="tx1"/>
              </a:solidFill>
            </a:endParaRPr>
          </a:p>
          <a:p>
            <a:endParaRPr lang="fr-FR" sz="2400" dirty="0" smtClean="0">
              <a:solidFill>
                <a:schemeClr val="tx2"/>
              </a:solidFill>
            </a:endParaRPr>
          </a:p>
          <a:p>
            <a:endParaRPr lang="fr-FR" sz="2400" dirty="0" smtClean="0">
              <a:solidFill>
                <a:schemeClr val="tx2"/>
              </a:solidFill>
            </a:endParaRPr>
          </a:p>
          <a:p>
            <a:endParaRPr lang="fr-FR" sz="2400" b="1" dirty="0">
              <a:solidFill>
                <a:schemeClr val="tx2"/>
              </a:solidFill>
            </a:endParaRPr>
          </a:p>
          <a:p>
            <a:endParaRPr lang="fr-FR" sz="2400" b="1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b="1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327023" y="1403548"/>
            <a:ext cx="9426580" cy="543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1006475" rtl="0" eaLnBrk="0" fontAlgn="base" hangingPunct="0">
              <a:spcBef>
                <a:spcPts val="888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lang="fr-FR" sz="2600" kern="1200">
                <a:solidFill>
                  <a:srgbClr val="404040"/>
                </a:solidFill>
                <a:latin typeface="+mj-lt"/>
              </a:defRPr>
            </a:lvl1pPr>
            <a:lvl2pPr marL="503972" lvl="1" indent="0" algn="l" defTabSz="1006475" rtl="0" eaLnBrk="0" fontAlgn="base" hangingPunct="0">
              <a:spcBef>
                <a:spcPts val="775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lang="fr-FR" sz="2200" kern="1200">
                <a:solidFill>
                  <a:srgbClr val="404040"/>
                </a:solidFill>
                <a:latin typeface="+mj-lt"/>
              </a:defRPr>
            </a:lvl2pPr>
            <a:lvl3pPr marL="1007943" lvl="2" indent="0" algn="l" defTabSz="1006475" rtl="0" eaLnBrk="0" fontAlgn="base" hangingPunct="0">
              <a:spcBef>
                <a:spcPts val="663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lang="fr-FR" sz="1900" kern="1200">
                <a:solidFill>
                  <a:srgbClr val="404040"/>
                </a:solidFill>
                <a:latin typeface="+mj-lt"/>
              </a:defRPr>
            </a:lvl3pPr>
            <a:lvl4pPr marL="1511915" lvl="3" indent="0" algn="l" defTabSz="1006475" rtl="0" eaLnBrk="0" fontAlgn="base" hangingPunct="0">
              <a:spcBef>
                <a:spcPts val="55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lang="fr-FR" sz="1700" kern="1200">
                <a:solidFill>
                  <a:srgbClr val="404040"/>
                </a:solidFill>
                <a:latin typeface="+mj-lt"/>
              </a:defRPr>
            </a:lvl4pPr>
            <a:lvl5pPr marL="2015886" lvl="4" indent="0" algn="l" defTabSz="1006475" rtl="0" eaLnBrk="0" fontAlgn="base" hangingPunct="0">
              <a:spcBef>
                <a:spcPts val="55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lang="fr-FR" sz="1700" kern="1200">
                <a:solidFill>
                  <a:srgbClr val="404040"/>
                </a:solidFill>
                <a:latin typeface="+mj-lt"/>
              </a:defRPr>
            </a:lvl5pPr>
            <a:lvl6pPr marL="2471738" algn="l" defTabSz="1006475" rtl="0" fontAlgn="base">
              <a:spcBef>
                <a:spcPts val="55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lang="fr-FR" sz="1700" kern="1200">
                <a:solidFill>
                  <a:srgbClr val="404040"/>
                </a:solidFill>
                <a:latin typeface="+mn-lt"/>
              </a:defRPr>
            </a:lvl6pPr>
            <a:lvl7pPr marL="2928938" algn="l" defTabSz="1006475" rtl="0" fontAlgn="base">
              <a:spcBef>
                <a:spcPts val="55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lang="fr-FR" sz="1700" kern="1200">
                <a:solidFill>
                  <a:srgbClr val="404040"/>
                </a:solidFill>
                <a:latin typeface="+mn-lt"/>
              </a:defRPr>
            </a:lvl7pPr>
            <a:lvl8pPr marL="3386138" algn="l" defTabSz="1006475" rtl="0" fontAlgn="base">
              <a:spcBef>
                <a:spcPts val="55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lang="fr-FR" sz="1700" kern="1200">
                <a:solidFill>
                  <a:srgbClr val="404040"/>
                </a:solidFill>
                <a:latin typeface="+mn-lt"/>
              </a:defRPr>
            </a:lvl8pPr>
            <a:lvl9pPr marL="3843338" algn="l" defTabSz="1006475" rtl="0" fontAlgn="base">
              <a:spcBef>
                <a:spcPts val="55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lang="fr-FR" sz="1700" kern="1200">
                <a:solidFill>
                  <a:srgbClr val="404040"/>
                </a:solidFill>
                <a:latin typeface="+mn-lt"/>
              </a:defRPr>
            </a:lvl9pPr>
          </a:lstStyle>
          <a:p>
            <a:pPr marL="449263" indent="-449263"/>
            <a:endParaRPr lang="fr-FR" sz="3200" dirty="0" smtClean="0">
              <a:solidFill>
                <a:schemeClr val="accent2"/>
              </a:solidFill>
            </a:endParaRPr>
          </a:p>
          <a:p>
            <a:pPr marL="449263" indent="-449263"/>
            <a:endParaRPr lang="fr-FR" sz="3200" dirty="0">
              <a:solidFill>
                <a:schemeClr val="accent2"/>
              </a:solidFill>
            </a:endParaRPr>
          </a:p>
          <a:p>
            <a:pPr marL="449263" indent="-449263"/>
            <a:endParaRPr lang="fr-FR" sz="3200" dirty="0" smtClean="0">
              <a:solidFill>
                <a:schemeClr val="tx1"/>
              </a:solidFill>
            </a:endParaRPr>
          </a:p>
          <a:p>
            <a:endParaRPr lang="fr-FR" sz="2400" dirty="0" smtClean="0">
              <a:solidFill>
                <a:schemeClr val="tx2"/>
              </a:solidFill>
            </a:endParaRPr>
          </a:p>
          <a:p>
            <a:endParaRPr lang="fr-FR" sz="2400" dirty="0" smtClean="0">
              <a:solidFill>
                <a:schemeClr val="tx2"/>
              </a:solidFill>
            </a:endParaRPr>
          </a:p>
          <a:p>
            <a:endParaRPr lang="fr-FR" sz="2400" b="1" dirty="0" smtClean="0">
              <a:solidFill>
                <a:schemeClr val="tx2"/>
              </a:solidFill>
            </a:endParaRPr>
          </a:p>
          <a:p>
            <a:endParaRPr lang="fr-FR" sz="2400" b="1" dirty="0" smtClean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06" y="-1"/>
            <a:ext cx="9927612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4043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3238" y="0"/>
            <a:ext cx="9074150" cy="971550"/>
          </a:xfrm>
        </p:spPr>
        <p:txBody>
          <a:bodyPr/>
          <a:lstStyle/>
          <a:p>
            <a:pPr>
              <a:defRPr/>
            </a:pPr>
            <a:r>
              <a:rPr sz="4000" dirty="0" smtClean="0">
                <a:solidFill>
                  <a:schemeClr val="tx1"/>
                </a:solidFill>
              </a:rPr>
              <a:t>COMPTE ADMINISTRATIF 2018</a:t>
            </a:r>
            <a:br>
              <a:rPr sz="4000" dirty="0" smtClean="0">
                <a:solidFill>
                  <a:schemeClr val="tx1"/>
                </a:solidFill>
              </a:rPr>
            </a:br>
            <a:r>
              <a:rPr sz="3200" b="1" dirty="0" smtClean="0">
                <a:solidFill>
                  <a:schemeClr val="tx1"/>
                </a:solidFill>
              </a:rPr>
              <a:t>Fiscalité directe</a:t>
            </a:r>
            <a:endParaRPr sz="3200" b="1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6349" y="1187549"/>
            <a:ext cx="9361039" cy="5433768"/>
          </a:xfrm>
        </p:spPr>
        <p:txBody>
          <a:bodyPr/>
          <a:lstStyle/>
          <a:p>
            <a:endParaRPr lang="fr-FR" sz="1000" b="1" dirty="0" smtClean="0">
              <a:solidFill>
                <a:schemeClr val="tx1"/>
              </a:solidFill>
            </a:endParaRPr>
          </a:p>
          <a:p>
            <a:endParaRPr lang="fr-FR" sz="2800" b="1" dirty="0">
              <a:solidFill>
                <a:schemeClr val="tx1"/>
              </a:solidFill>
            </a:endParaRPr>
          </a:p>
          <a:p>
            <a:endParaRPr lang="fr-FR" sz="2400" dirty="0" smtClean="0">
              <a:solidFill>
                <a:schemeClr val="tx2"/>
              </a:solidFill>
            </a:endParaRPr>
          </a:p>
          <a:p>
            <a:endParaRPr lang="fr-FR" sz="2400" dirty="0" smtClean="0">
              <a:solidFill>
                <a:schemeClr val="tx2"/>
              </a:solidFill>
            </a:endParaRPr>
          </a:p>
          <a:p>
            <a:endParaRPr lang="fr-FR" sz="2400" b="1" dirty="0">
              <a:solidFill>
                <a:schemeClr val="tx2"/>
              </a:solidFill>
            </a:endParaRPr>
          </a:p>
          <a:p>
            <a:endParaRPr lang="fr-FR" sz="2400" b="1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b="1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327023" y="1403548"/>
            <a:ext cx="9426580" cy="543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1006475" rtl="0" eaLnBrk="0" fontAlgn="base" hangingPunct="0">
              <a:spcBef>
                <a:spcPts val="888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lang="fr-FR" sz="2600" kern="1200">
                <a:solidFill>
                  <a:srgbClr val="404040"/>
                </a:solidFill>
                <a:latin typeface="+mj-lt"/>
              </a:defRPr>
            </a:lvl1pPr>
            <a:lvl2pPr marL="503972" lvl="1" indent="0" algn="l" defTabSz="1006475" rtl="0" eaLnBrk="0" fontAlgn="base" hangingPunct="0">
              <a:spcBef>
                <a:spcPts val="775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lang="fr-FR" sz="2200" kern="1200">
                <a:solidFill>
                  <a:srgbClr val="404040"/>
                </a:solidFill>
                <a:latin typeface="+mj-lt"/>
              </a:defRPr>
            </a:lvl2pPr>
            <a:lvl3pPr marL="1007943" lvl="2" indent="0" algn="l" defTabSz="1006475" rtl="0" eaLnBrk="0" fontAlgn="base" hangingPunct="0">
              <a:spcBef>
                <a:spcPts val="663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lang="fr-FR" sz="1900" kern="1200">
                <a:solidFill>
                  <a:srgbClr val="404040"/>
                </a:solidFill>
                <a:latin typeface="+mj-lt"/>
              </a:defRPr>
            </a:lvl3pPr>
            <a:lvl4pPr marL="1511915" lvl="3" indent="0" algn="l" defTabSz="1006475" rtl="0" eaLnBrk="0" fontAlgn="base" hangingPunct="0">
              <a:spcBef>
                <a:spcPts val="55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lang="fr-FR" sz="1700" kern="1200">
                <a:solidFill>
                  <a:srgbClr val="404040"/>
                </a:solidFill>
                <a:latin typeface="+mj-lt"/>
              </a:defRPr>
            </a:lvl4pPr>
            <a:lvl5pPr marL="2015886" lvl="4" indent="0" algn="l" defTabSz="1006475" rtl="0" eaLnBrk="0" fontAlgn="base" hangingPunct="0">
              <a:spcBef>
                <a:spcPts val="55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lang="fr-FR" sz="1700" kern="1200">
                <a:solidFill>
                  <a:srgbClr val="404040"/>
                </a:solidFill>
                <a:latin typeface="+mj-lt"/>
              </a:defRPr>
            </a:lvl5pPr>
            <a:lvl6pPr marL="2471738" algn="l" defTabSz="1006475" rtl="0" fontAlgn="base">
              <a:spcBef>
                <a:spcPts val="55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lang="fr-FR" sz="1700" kern="1200">
                <a:solidFill>
                  <a:srgbClr val="404040"/>
                </a:solidFill>
                <a:latin typeface="+mn-lt"/>
              </a:defRPr>
            </a:lvl6pPr>
            <a:lvl7pPr marL="2928938" algn="l" defTabSz="1006475" rtl="0" fontAlgn="base">
              <a:spcBef>
                <a:spcPts val="55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lang="fr-FR" sz="1700" kern="1200">
                <a:solidFill>
                  <a:srgbClr val="404040"/>
                </a:solidFill>
                <a:latin typeface="+mn-lt"/>
              </a:defRPr>
            </a:lvl7pPr>
            <a:lvl8pPr marL="3386138" algn="l" defTabSz="1006475" rtl="0" fontAlgn="base">
              <a:spcBef>
                <a:spcPts val="55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lang="fr-FR" sz="1700" kern="1200">
                <a:solidFill>
                  <a:srgbClr val="404040"/>
                </a:solidFill>
                <a:latin typeface="+mn-lt"/>
              </a:defRPr>
            </a:lvl8pPr>
            <a:lvl9pPr marL="3843338" algn="l" defTabSz="1006475" rtl="0" fontAlgn="base">
              <a:spcBef>
                <a:spcPts val="55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lang="fr-FR" sz="1700" kern="1200">
                <a:solidFill>
                  <a:srgbClr val="404040"/>
                </a:solidFill>
                <a:latin typeface="+mn-lt"/>
              </a:defRPr>
            </a:lvl9pPr>
          </a:lstStyle>
          <a:p>
            <a:pPr marL="449263" indent="-449263"/>
            <a:endParaRPr lang="fr-FR" sz="2400" b="1" dirty="0">
              <a:solidFill>
                <a:schemeClr val="tx1"/>
              </a:solidFill>
            </a:endParaRPr>
          </a:p>
          <a:p>
            <a:pPr marL="449263" indent="-449263"/>
            <a:r>
              <a:rPr lang="fr-FR" sz="2400" b="1" dirty="0" smtClean="0">
                <a:solidFill>
                  <a:schemeClr val="tx1"/>
                </a:solidFill>
              </a:rPr>
              <a:t>Evolution des bases d’imposition </a:t>
            </a:r>
            <a:endParaRPr lang="fr-FR" sz="2400" b="1" dirty="0">
              <a:solidFill>
                <a:schemeClr val="tx1"/>
              </a:solidFill>
            </a:endParaRPr>
          </a:p>
          <a:p>
            <a:pPr marL="449263" indent="-449263"/>
            <a:endParaRPr lang="fr-FR" sz="3200" dirty="0" smtClean="0">
              <a:solidFill>
                <a:schemeClr val="accent2"/>
              </a:solidFill>
            </a:endParaRPr>
          </a:p>
          <a:p>
            <a:pPr marL="449263" indent="-449263"/>
            <a:endParaRPr lang="fr-FR" sz="3200" dirty="0">
              <a:solidFill>
                <a:schemeClr val="accent2"/>
              </a:solidFill>
            </a:endParaRPr>
          </a:p>
          <a:p>
            <a:pPr marL="449263" indent="-449263"/>
            <a:endParaRPr lang="fr-FR" sz="3200" dirty="0" smtClean="0">
              <a:solidFill>
                <a:schemeClr val="tx1"/>
              </a:solidFill>
            </a:endParaRPr>
          </a:p>
          <a:p>
            <a:endParaRPr lang="fr-FR" sz="2400" dirty="0" smtClean="0">
              <a:solidFill>
                <a:schemeClr val="tx2"/>
              </a:solidFill>
            </a:endParaRPr>
          </a:p>
          <a:p>
            <a:endParaRPr lang="fr-FR" sz="2400" dirty="0" smtClean="0">
              <a:solidFill>
                <a:schemeClr val="tx2"/>
              </a:solidFill>
            </a:endParaRPr>
          </a:p>
          <a:p>
            <a:endParaRPr lang="fr-FR" sz="2400" b="1" dirty="0" smtClean="0">
              <a:solidFill>
                <a:schemeClr val="tx2"/>
              </a:solidFill>
            </a:endParaRPr>
          </a:p>
          <a:p>
            <a:endParaRPr lang="fr-FR" sz="2400" b="1" dirty="0" smtClean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49" y="2771725"/>
            <a:ext cx="9759979" cy="148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086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3238" y="0"/>
            <a:ext cx="9074150" cy="971550"/>
          </a:xfrm>
        </p:spPr>
        <p:txBody>
          <a:bodyPr/>
          <a:lstStyle/>
          <a:p>
            <a:pPr>
              <a:defRPr/>
            </a:pPr>
            <a:r>
              <a:rPr sz="4000" dirty="0" smtClean="0">
                <a:solidFill>
                  <a:schemeClr val="tx1"/>
                </a:solidFill>
              </a:rPr>
              <a:t>COMPTE ADMINISTRATIF 2018</a:t>
            </a:r>
            <a:br>
              <a:rPr sz="4000" dirty="0" smtClean="0">
                <a:solidFill>
                  <a:schemeClr val="tx1"/>
                </a:solidFill>
              </a:rPr>
            </a:br>
            <a:r>
              <a:rPr lang="fr-FR" sz="2800" b="1" dirty="0" smtClean="0">
                <a:solidFill>
                  <a:schemeClr val="tx1"/>
                </a:solidFill>
              </a:rPr>
              <a:t>Mode de présentation budgétaire</a:t>
            </a:r>
            <a:endParaRPr sz="2800" b="1" dirty="0">
              <a:solidFill>
                <a:schemeClr val="tx1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503238" y="1475581"/>
            <a:ext cx="9074150" cy="1597025"/>
          </a:xfrm>
        </p:spPr>
        <p:txBody>
          <a:bodyPr/>
          <a:lstStyle/>
          <a:p>
            <a:pPr>
              <a:defRPr/>
            </a:pPr>
            <a:endParaRPr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03238" lvl="1">
              <a:defRPr/>
            </a:pPr>
            <a:endParaRPr sz="24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Espace réservé du contenu 3"/>
          <p:cNvSpPr txBox="1">
            <a:spLocks/>
          </p:cNvSpPr>
          <p:nvPr/>
        </p:nvSpPr>
        <p:spPr bwMode="auto">
          <a:xfrm>
            <a:off x="287784" y="1392185"/>
            <a:ext cx="9145586" cy="5988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1006475" rtl="0" eaLnBrk="0" fontAlgn="base" hangingPunct="0">
              <a:spcBef>
                <a:spcPts val="888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lang="fr-FR" sz="2600" kern="1200">
                <a:solidFill>
                  <a:srgbClr val="404040"/>
                </a:solidFill>
                <a:latin typeface="+mj-lt"/>
              </a:defRPr>
            </a:lvl1pPr>
            <a:lvl2pPr marL="503972" lvl="1" indent="0" algn="l" defTabSz="1006475" rtl="0" eaLnBrk="0" fontAlgn="base" hangingPunct="0">
              <a:spcBef>
                <a:spcPts val="775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lang="fr-FR" sz="2200" kern="1200">
                <a:solidFill>
                  <a:srgbClr val="404040"/>
                </a:solidFill>
                <a:latin typeface="+mj-lt"/>
              </a:defRPr>
            </a:lvl2pPr>
            <a:lvl3pPr marL="1007943" lvl="2" indent="0" algn="l" defTabSz="1006475" rtl="0" eaLnBrk="0" fontAlgn="base" hangingPunct="0">
              <a:spcBef>
                <a:spcPts val="663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lang="fr-FR" sz="1900" kern="1200">
                <a:solidFill>
                  <a:srgbClr val="404040"/>
                </a:solidFill>
                <a:latin typeface="+mj-lt"/>
              </a:defRPr>
            </a:lvl3pPr>
            <a:lvl4pPr marL="1511915" lvl="3" indent="0" algn="l" defTabSz="1006475" rtl="0" eaLnBrk="0" fontAlgn="base" hangingPunct="0">
              <a:spcBef>
                <a:spcPts val="55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lang="fr-FR" sz="1700" kern="1200">
                <a:solidFill>
                  <a:srgbClr val="404040"/>
                </a:solidFill>
                <a:latin typeface="+mj-lt"/>
              </a:defRPr>
            </a:lvl4pPr>
            <a:lvl5pPr marL="2015886" lvl="4" indent="0" algn="l" defTabSz="1006475" rtl="0" eaLnBrk="0" fontAlgn="base" hangingPunct="0">
              <a:spcBef>
                <a:spcPts val="55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lang="fr-FR" sz="1700" kern="1200">
                <a:solidFill>
                  <a:srgbClr val="404040"/>
                </a:solidFill>
                <a:latin typeface="+mj-lt"/>
              </a:defRPr>
            </a:lvl5pPr>
            <a:lvl6pPr marL="2471738" algn="l" defTabSz="1006475" rtl="0" fontAlgn="base">
              <a:spcBef>
                <a:spcPts val="55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lang="fr-FR" sz="1700" kern="1200">
                <a:solidFill>
                  <a:srgbClr val="404040"/>
                </a:solidFill>
                <a:latin typeface="+mn-lt"/>
              </a:defRPr>
            </a:lvl6pPr>
            <a:lvl7pPr marL="2928938" algn="l" defTabSz="1006475" rtl="0" fontAlgn="base">
              <a:spcBef>
                <a:spcPts val="55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lang="fr-FR" sz="1700" kern="1200">
                <a:solidFill>
                  <a:srgbClr val="404040"/>
                </a:solidFill>
                <a:latin typeface="+mn-lt"/>
              </a:defRPr>
            </a:lvl7pPr>
            <a:lvl8pPr marL="3386138" algn="l" defTabSz="1006475" rtl="0" fontAlgn="base">
              <a:spcBef>
                <a:spcPts val="55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lang="fr-FR" sz="1700" kern="1200">
                <a:solidFill>
                  <a:srgbClr val="404040"/>
                </a:solidFill>
                <a:latin typeface="+mn-lt"/>
              </a:defRPr>
            </a:lvl8pPr>
            <a:lvl9pPr marL="3843338" algn="l" defTabSz="1006475" rtl="0" fontAlgn="base">
              <a:spcBef>
                <a:spcPts val="55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lang="fr-FR" sz="1700" kern="1200">
                <a:solidFill>
                  <a:srgbClr val="404040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fr-FR" sz="3000" b="1" u="sng" dirty="0" smtClean="0">
                <a:solidFill>
                  <a:schemeClr val="tx1"/>
                </a:solidFill>
              </a:rPr>
              <a:t>Commune › </a:t>
            </a:r>
            <a:r>
              <a:rPr lang="fr-FR" sz="3000" b="1" u="sng" dirty="0">
                <a:solidFill>
                  <a:schemeClr val="tx1"/>
                </a:solidFill>
              </a:rPr>
              <a:t>10 000 hab. :</a:t>
            </a:r>
            <a:r>
              <a:rPr lang="fr-FR" sz="3000" b="1" dirty="0">
                <a:solidFill>
                  <a:schemeClr val="tx1"/>
                </a:solidFill>
              </a:rPr>
              <a:t> </a:t>
            </a:r>
            <a:r>
              <a:rPr lang="fr-FR" sz="3000" dirty="0" smtClean="0">
                <a:solidFill>
                  <a:schemeClr val="tx1"/>
                </a:solidFill>
              </a:rPr>
              <a:t>vote </a:t>
            </a:r>
            <a:r>
              <a:rPr lang="fr-FR" sz="3000" dirty="0">
                <a:solidFill>
                  <a:schemeClr val="tx1"/>
                </a:solidFill>
              </a:rPr>
              <a:t>par nature </a:t>
            </a:r>
            <a:r>
              <a:rPr lang="fr-FR" sz="3000" dirty="0" smtClean="0">
                <a:solidFill>
                  <a:schemeClr val="accent2"/>
                </a:solidFill>
              </a:rPr>
              <a:t>ou</a:t>
            </a:r>
            <a:r>
              <a:rPr lang="fr-FR" sz="3000" dirty="0" smtClean="0">
                <a:solidFill>
                  <a:schemeClr val="tx1"/>
                </a:solidFill>
              </a:rPr>
              <a:t> par fonction</a:t>
            </a:r>
          </a:p>
          <a:p>
            <a:pPr>
              <a:defRPr/>
            </a:pPr>
            <a:endParaRPr lang="fr-FR" sz="10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fr-FR" sz="3200" b="1" dirty="0" smtClean="0">
                <a:solidFill>
                  <a:schemeClr val="accent2"/>
                </a:solidFill>
              </a:rPr>
              <a:t>→ Par nature :</a:t>
            </a:r>
            <a:r>
              <a:rPr lang="fr-FR" sz="3200" dirty="0" smtClean="0">
                <a:solidFill>
                  <a:schemeClr val="tx1"/>
                </a:solidFill>
              </a:rPr>
              <a:t> </a:t>
            </a: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dépenses 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et </a:t>
            </a: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recettes classées 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selon </a:t>
            </a: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la </a:t>
            </a:r>
            <a:r>
              <a:rPr lang="fr-FR" b="1" dirty="0" smtClean="0">
                <a:solidFill>
                  <a:schemeClr val="tx1"/>
                </a:solidFill>
              </a:rPr>
              <a:t>nature de </a:t>
            </a:r>
            <a:r>
              <a:rPr lang="fr-FR" b="1" dirty="0" smtClean="0">
                <a:solidFill>
                  <a:schemeClr val="tx1"/>
                </a:solidFill>
              </a:rPr>
              <a:t>l’objet 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et non en fonction de </a:t>
            </a: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leur 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destination. </a:t>
            </a:r>
            <a:endParaRPr lang="fr-FR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defRPr/>
            </a:pPr>
            <a:r>
              <a:rPr lang="fr-FR" sz="2400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Ex</a:t>
            </a: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: dépenses « </a:t>
            </a:r>
            <a:r>
              <a:rPr lang="fr-F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énergie-électricité » au compte </a:t>
            </a: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60612 et non dépenses énergétiques de la piscine ou de la crèche.</a:t>
            </a:r>
          </a:p>
          <a:p>
            <a:pPr>
              <a:defRPr/>
            </a:pPr>
            <a:endParaRPr lang="fr-FR" sz="500" b="1" dirty="0" smtClean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fr-FR" sz="3200" b="1" dirty="0" smtClean="0">
                <a:solidFill>
                  <a:schemeClr val="accent2"/>
                </a:solidFill>
              </a:rPr>
              <a:t>→ Par fonction : </a:t>
            </a: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dépenses 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et recettes </a:t>
            </a: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classées selon leur </a:t>
            </a:r>
            <a:r>
              <a:rPr lang="fr-FR" b="1" dirty="0" smtClean="0">
                <a:solidFill>
                  <a:schemeClr val="tx1"/>
                </a:solidFill>
              </a:rPr>
              <a:t>destination. </a:t>
            </a:r>
          </a:p>
          <a:p>
            <a:pPr>
              <a:defRPr/>
            </a:pP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 budget est décliné en 10 fonctions entre lesquelles se ventilent les dépenses et recettes de la commune (enseignement, culture, sport et jeunesse</a:t>
            </a: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….).</a:t>
            </a:r>
          </a:p>
          <a:p>
            <a:pPr>
              <a:defRPr/>
            </a:pP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Ces </a:t>
            </a: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fonctions sont déclinées en sous-fonctions (restaurations scolaire, bibliothèque, piscine…)</a:t>
            </a:r>
          </a:p>
          <a:p>
            <a:pPr>
              <a:defRPr/>
            </a:pPr>
            <a:endParaRPr lang="fr-FR" sz="28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fr-F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4825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3238" y="0"/>
            <a:ext cx="9074150" cy="971550"/>
          </a:xfrm>
        </p:spPr>
        <p:txBody>
          <a:bodyPr/>
          <a:lstStyle/>
          <a:p>
            <a:pPr>
              <a:defRPr/>
            </a:pPr>
            <a:r>
              <a:rPr sz="4000" dirty="0" smtClean="0">
                <a:solidFill>
                  <a:schemeClr val="tx1"/>
                </a:solidFill>
              </a:rPr>
              <a:t>COMPTE ADMINISTRATIF 2018</a:t>
            </a:r>
            <a:br>
              <a:rPr sz="4000" dirty="0" smtClean="0">
                <a:solidFill>
                  <a:schemeClr val="tx1"/>
                </a:solidFill>
              </a:rPr>
            </a:br>
            <a:r>
              <a:rPr sz="3200" b="1" dirty="0" smtClean="0">
                <a:solidFill>
                  <a:schemeClr val="tx1"/>
                </a:solidFill>
              </a:rPr>
              <a:t>Fiscalité directe</a:t>
            </a:r>
            <a:endParaRPr sz="3200" b="1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6349" y="1187549"/>
            <a:ext cx="9361039" cy="5433768"/>
          </a:xfrm>
        </p:spPr>
        <p:txBody>
          <a:bodyPr/>
          <a:lstStyle/>
          <a:p>
            <a:endParaRPr lang="fr-FR" sz="1000" b="1" dirty="0" smtClean="0">
              <a:solidFill>
                <a:schemeClr val="tx1"/>
              </a:solidFill>
            </a:endParaRPr>
          </a:p>
          <a:p>
            <a:endParaRPr lang="fr-FR" sz="2800" b="1" dirty="0">
              <a:solidFill>
                <a:schemeClr val="tx1"/>
              </a:solidFill>
            </a:endParaRPr>
          </a:p>
          <a:p>
            <a:endParaRPr lang="fr-FR" sz="2400" dirty="0" smtClean="0">
              <a:solidFill>
                <a:schemeClr val="tx2"/>
              </a:solidFill>
            </a:endParaRPr>
          </a:p>
          <a:p>
            <a:endParaRPr lang="fr-FR" sz="2400" dirty="0" smtClean="0">
              <a:solidFill>
                <a:schemeClr val="tx2"/>
              </a:solidFill>
            </a:endParaRPr>
          </a:p>
          <a:p>
            <a:endParaRPr lang="fr-FR" sz="2400" b="1" dirty="0">
              <a:solidFill>
                <a:schemeClr val="tx2"/>
              </a:solidFill>
            </a:endParaRPr>
          </a:p>
          <a:p>
            <a:endParaRPr lang="fr-FR" sz="2400" b="1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b="1" dirty="0"/>
          </a:p>
        </p:txBody>
      </p:sp>
      <p:sp>
        <p:nvSpPr>
          <p:cNvPr id="4" name="Rectangle 3"/>
          <p:cNvSpPr/>
          <p:nvPr/>
        </p:nvSpPr>
        <p:spPr>
          <a:xfrm>
            <a:off x="970755" y="1165662"/>
            <a:ext cx="78522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Exemples de « dynamique » des bases fiscales (nouvelles constructions)</a:t>
            </a:r>
            <a:endParaRPr lang="fr-FR" sz="2400" b="1" dirty="0">
              <a:solidFill>
                <a:schemeClr val="tx1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868" y="4874301"/>
            <a:ext cx="3540236" cy="236015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28" y="2272915"/>
            <a:ext cx="3211604" cy="496154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229" y="2260855"/>
            <a:ext cx="3523875" cy="2349250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647824" y="1883529"/>
            <a:ext cx="1760000" cy="978571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2000" b="1" dirty="0" smtClean="0">
                <a:solidFill>
                  <a:schemeClr val="bg1"/>
                </a:solidFill>
              </a:rPr>
              <a:t>De Gaulle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7484003" y="1883529"/>
            <a:ext cx="1761810" cy="978572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2000" b="1" dirty="0" smtClean="0">
                <a:solidFill>
                  <a:schemeClr val="bg1"/>
                </a:solidFill>
              </a:rPr>
              <a:t>Lacordaire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7484003" y="4644360"/>
            <a:ext cx="1761810" cy="97886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2000" b="1" dirty="0" smtClean="0">
                <a:solidFill>
                  <a:schemeClr val="bg1"/>
                </a:solidFill>
              </a:rPr>
              <a:t>Montesquieu</a:t>
            </a:r>
            <a:endParaRPr lang="fr-F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0839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503238" y="0"/>
            <a:ext cx="9074150" cy="971550"/>
          </a:xfrm>
        </p:spPr>
        <p:txBody>
          <a:bodyPr/>
          <a:lstStyle/>
          <a:p>
            <a:pPr>
              <a:defRPr/>
            </a:pPr>
            <a:r>
              <a:rPr sz="4000" dirty="0" smtClean="0">
                <a:solidFill>
                  <a:schemeClr val="tx1"/>
                </a:solidFill>
              </a:rPr>
              <a:t>COMPTE ADMINISTRATIF 2018</a:t>
            </a:r>
            <a:r>
              <a:rPr sz="2400" dirty="0">
                <a:solidFill>
                  <a:schemeClr val="tx1"/>
                </a:solidFill>
              </a:rPr>
              <a:t/>
            </a:r>
            <a:br>
              <a:rPr sz="2400" dirty="0">
                <a:solidFill>
                  <a:schemeClr val="tx1"/>
                </a:solidFill>
              </a:rPr>
            </a:br>
            <a:r>
              <a:rPr sz="3200" b="1" dirty="0" smtClean="0">
                <a:solidFill>
                  <a:schemeClr val="tx1"/>
                </a:solidFill>
              </a:rPr>
              <a:t>Investissement</a:t>
            </a:r>
            <a:endParaRPr sz="3200" b="1" dirty="0"/>
          </a:p>
        </p:txBody>
      </p:sp>
      <p:sp>
        <p:nvSpPr>
          <p:cNvPr id="6" name="Espace réservé du contenu 3"/>
          <p:cNvSpPr>
            <a:spLocks noGrp="1"/>
          </p:cNvSpPr>
          <p:nvPr>
            <p:ph idx="1"/>
          </p:nvPr>
        </p:nvSpPr>
        <p:spPr>
          <a:xfrm>
            <a:off x="503238" y="1619250"/>
            <a:ext cx="9074150" cy="1871663"/>
          </a:xfrm>
        </p:spPr>
        <p:txBody>
          <a:bodyPr/>
          <a:lstStyle/>
          <a:p>
            <a:pPr marL="0" lvl="2">
              <a:defRPr/>
            </a:pPr>
            <a:r>
              <a:rPr sz="2500" b="1" dirty="0" smtClean="0">
                <a:solidFill>
                  <a:schemeClr val="tx1"/>
                </a:solidFill>
              </a:rPr>
              <a:t>Dépenses : </a:t>
            </a:r>
            <a:r>
              <a:rPr sz="2500" b="1" dirty="0" smtClean="0">
                <a:solidFill>
                  <a:srgbClr val="0070C0"/>
                </a:solidFill>
              </a:rPr>
              <a:t>7,65 M €  </a:t>
            </a:r>
            <a:r>
              <a:rPr sz="2000" dirty="0" smtClean="0">
                <a:solidFill>
                  <a:schemeClr val="tx1"/>
                </a:solidFill>
              </a:rPr>
              <a:t>(hors </a:t>
            </a:r>
            <a:r>
              <a:rPr sz="2000" dirty="0">
                <a:solidFill>
                  <a:schemeClr val="tx1"/>
                </a:solidFill>
              </a:rPr>
              <a:t>régul. </a:t>
            </a:r>
            <a:r>
              <a:rPr sz="2000" dirty="0" smtClean="0">
                <a:solidFill>
                  <a:schemeClr val="tx1"/>
                </a:solidFill>
              </a:rPr>
              <a:t>placements 1,87 M€)</a:t>
            </a:r>
          </a:p>
          <a:p>
            <a:pPr marL="0" lvl="2">
              <a:defRPr/>
            </a:pPr>
            <a:r>
              <a:rPr sz="2000" dirty="0">
                <a:solidFill>
                  <a:schemeClr val="tx1"/>
                </a:solidFill>
              </a:rPr>
              <a:t>	 </a:t>
            </a:r>
            <a:r>
              <a:rPr sz="2000" dirty="0" smtClean="0">
                <a:solidFill>
                  <a:schemeClr val="tx1"/>
                </a:solidFill>
              </a:rPr>
              <a:t>        </a:t>
            </a:r>
            <a:r>
              <a:rPr sz="2400" dirty="0" smtClean="0">
                <a:solidFill>
                  <a:schemeClr val="tx1"/>
                </a:solidFill>
              </a:rPr>
              <a:t>+ 54,36% CA 2017; - 30% prévisions BP 2018 </a:t>
            </a:r>
          </a:p>
          <a:p>
            <a:pPr marL="1006475" lvl="2" indent="-1006475">
              <a:defRPr/>
            </a:pPr>
            <a:r>
              <a:rPr sz="2500" b="1" dirty="0" smtClean="0">
                <a:solidFill>
                  <a:schemeClr val="tx1"/>
                </a:solidFill>
              </a:rPr>
              <a:t>Recettes : </a:t>
            </a:r>
            <a:r>
              <a:rPr sz="2500" b="1" dirty="0" smtClean="0">
                <a:solidFill>
                  <a:srgbClr val="0070C0"/>
                </a:solidFill>
              </a:rPr>
              <a:t>2,91 M€</a:t>
            </a:r>
          </a:p>
          <a:p>
            <a:pPr marL="1519238" lvl="2">
              <a:defRPr/>
            </a:pPr>
            <a:r>
              <a:rPr sz="2400" dirty="0" smtClean="0">
                <a:solidFill>
                  <a:schemeClr val="tx1"/>
                </a:solidFill>
              </a:rPr>
              <a:t>+ 122 % CA </a:t>
            </a:r>
            <a:r>
              <a:rPr sz="2400" dirty="0">
                <a:solidFill>
                  <a:schemeClr val="tx1"/>
                </a:solidFill>
              </a:rPr>
              <a:t>2017; </a:t>
            </a:r>
            <a:r>
              <a:rPr sz="2400" dirty="0" smtClean="0">
                <a:solidFill>
                  <a:schemeClr val="tx1"/>
                </a:solidFill>
              </a:rPr>
              <a:t>+ 1,4% </a:t>
            </a:r>
            <a:r>
              <a:rPr sz="2400" dirty="0">
                <a:solidFill>
                  <a:schemeClr val="tx1"/>
                </a:solidFill>
              </a:rPr>
              <a:t>prévisions BP 2018 </a:t>
            </a:r>
            <a:endParaRPr sz="2400" b="1" dirty="0" smtClean="0">
              <a:solidFill>
                <a:srgbClr val="0070C0"/>
              </a:solidFill>
            </a:endParaRPr>
          </a:p>
          <a:p>
            <a:pPr marL="1006475" lvl="2" indent="-1006475">
              <a:defRPr/>
            </a:pPr>
            <a:endParaRPr lang="fr-FR" sz="2500" b="1" dirty="0" smtClean="0">
              <a:solidFill>
                <a:srgbClr val="0070C0"/>
              </a:solidFill>
            </a:endParaRPr>
          </a:p>
          <a:p>
            <a:pPr marL="1006475" lvl="2" indent="-1006475">
              <a:defRPr/>
            </a:pPr>
            <a:endParaRPr sz="2500" b="1" dirty="0" smtClean="0">
              <a:solidFill>
                <a:srgbClr val="0070C0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87" y="3707829"/>
            <a:ext cx="9444451" cy="295232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503238" y="0"/>
            <a:ext cx="9074150" cy="971550"/>
          </a:xfrm>
        </p:spPr>
        <p:txBody>
          <a:bodyPr/>
          <a:lstStyle/>
          <a:p>
            <a:pPr>
              <a:defRPr/>
            </a:pPr>
            <a:r>
              <a:rPr sz="4000" dirty="0" smtClean="0">
                <a:solidFill>
                  <a:schemeClr val="tx1"/>
                </a:solidFill>
              </a:rPr>
              <a:t>COMPTE ADMINISTRATIF 2018</a:t>
            </a:r>
            <a:r>
              <a:rPr sz="2400" dirty="0">
                <a:solidFill>
                  <a:schemeClr val="tx1"/>
                </a:solidFill>
              </a:rPr>
              <a:t/>
            </a:r>
            <a:br>
              <a:rPr sz="2400" dirty="0">
                <a:solidFill>
                  <a:schemeClr val="tx1"/>
                </a:solidFill>
              </a:rPr>
            </a:br>
            <a:r>
              <a:rPr sz="3200" b="1" dirty="0" smtClean="0">
                <a:solidFill>
                  <a:schemeClr val="tx1"/>
                </a:solidFill>
              </a:rPr>
              <a:t>Investissement</a:t>
            </a:r>
            <a:endParaRPr sz="3200" b="1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1007864" y="1709268"/>
            <a:ext cx="2376834" cy="935725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2000" b="1" dirty="0" smtClean="0">
                <a:solidFill>
                  <a:schemeClr val="bg1"/>
                </a:solidFill>
              </a:rPr>
              <a:t>Skate Park</a:t>
            </a:r>
            <a:endParaRPr lang="fr-FR" sz="2000" b="1" dirty="0">
              <a:solidFill>
                <a:schemeClr val="bg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853" y="1278264"/>
            <a:ext cx="4895767" cy="367182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" y="3419797"/>
            <a:ext cx="4898687" cy="3674015"/>
          </a:xfrm>
          <a:prstGeom prst="rect">
            <a:avLst/>
          </a:prstGeom>
        </p:spPr>
      </p:pic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804755"/>
              </p:ext>
            </p:extLst>
          </p:nvPr>
        </p:nvGraphicFramePr>
        <p:xfrm>
          <a:off x="5317736" y="5256804"/>
          <a:ext cx="4350914" cy="18399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75457"/>
                <a:gridCol w="2175457"/>
              </a:tblGrid>
              <a:tr h="72701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COÛT</a:t>
                      </a:r>
                      <a:r>
                        <a:rPr lang="fr-FR" sz="20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OPERATION</a:t>
                      </a:r>
                      <a:endParaRPr lang="fr-FR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8" marR="9528" marT="951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8" marR="9528" marT="951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556451"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Dépenses (HT)</a:t>
                      </a:r>
                      <a:endParaRPr lang="fr-FR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8" marR="9528" marT="951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285 150 €</a:t>
                      </a:r>
                      <a:endParaRPr lang="fr-FR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8" marR="9528" marT="95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56451"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Recettes (DPV)</a:t>
                      </a:r>
                      <a:endParaRPr lang="fr-FR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8" marR="9528" marT="951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226 000 €</a:t>
                      </a:r>
                      <a:endParaRPr lang="fr-FR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8" marR="9528" marT="95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92057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3238" y="0"/>
            <a:ext cx="9074150" cy="971550"/>
          </a:xfrm>
        </p:spPr>
        <p:txBody>
          <a:bodyPr/>
          <a:lstStyle/>
          <a:p>
            <a:pPr>
              <a:defRPr/>
            </a:pPr>
            <a:r>
              <a:rPr sz="4000" dirty="0" smtClean="0">
                <a:solidFill>
                  <a:schemeClr val="tx1"/>
                </a:solidFill>
              </a:rPr>
              <a:t>COMPTE ADMINISTRATIF 2018</a:t>
            </a:r>
            <a:endParaRPr sz="3200" b="1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286544" y="1295573"/>
            <a:ext cx="9074150" cy="2520280"/>
          </a:xfrm>
        </p:spPr>
        <p:txBody>
          <a:bodyPr/>
          <a:lstStyle/>
          <a:p>
            <a:pPr lvl="1">
              <a:defRPr/>
            </a:pPr>
            <a:r>
              <a:rPr sz="2800" b="1" u="sng" dirty="0" smtClean="0">
                <a:solidFill>
                  <a:schemeClr val="tx1"/>
                </a:solidFill>
              </a:rPr>
              <a:t>BILAN GLOBAL 2018 </a:t>
            </a:r>
            <a:r>
              <a:rPr sz="2800" b="1" dirty="0" smtClean="0">
                <a:solidFill>
                  <a:schemeClr val="tx1"/>
                </a:solidFill>
              </a:rPr>
              <a:t>: </a:t>
            </a:r>
          </a:p>
          <a:p>
            <a:pPr lvl="1">
              <a:defRPr/>
            </a:pPr>
            <a:endParaRPr lang="fr-FR" sz="1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defRPr/>
            </a:pPr>
            <a:r>
              <a:rPr sz="3200" b="1" dirty="0" smtClean="0">
                <a:solidFill>
                  <a:schemeClr val="accent1">
                    <a:lumMod val="75000"/>
                  </a:schemeClr>
                </a:solidFill>
              </a:rPr>
              <a:t>Exercice 2018 : </a:t>
            </a:r>
            <a:r>
              <a:rPr sz="3200" b="1" dirty="0" smtClean="0">
                <a:solidFill>
                  <a:schemeClr val="accent6"/>
                </a:solidFill>
              </a:rPr>
              <a:t>- 615 K€</a:t>
            </a:r>
          </a:p>
          <a:p>
            <a:pPr lvl="1">
              <a:defRPr/>
            </a:pPr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</a:rPr>
              <a:t>Reprise excédent antérieur : </a:t>
            </a:r>
            <a:r>
              <a:rPr lang="fr-FR" sz="3200" b="1" dirty="0" smtClean="0">
                <a:solidFill>
                  <a:schemeClr val="accent6"/>
                </a:solidFill>
              </a:rPr>
              <a:t>+ 9,19 M€</a:t>
            </a:r>
            <a:endParaRPr sz="25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43768" y="3275781"/>
            <a:ext cx="871277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→  </a:t>
            </a:r>
            <a:r>
              <a:rPr lang="fr-FR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Avec reprise résultat antérieur : </a:t>
            </a:r>
            <a:r>
              <a:rPr lang="fr-FR" sz="3200" b="1" dirty="0">
                <a:solidFill>
                  <a:schemeClr val="accent2"/>
                </a:solidFill>
                <a:latin typeface="+mj-lt"/>
              </a:rPr>
              <a:t>+ 8,57 M€</a:t>
            </a:r>
          </a:p>
          <a:p>
            <a:pPr algn="just">
              <a:defRPr/>
            </a:pPr>
            <a:endParaRPr lang="fr-FR" sz="3200" b="1" dirty="0">
              <a:solidFill>
                <a:srgbClr val="0070C0"/>
              </a:solidFill>
              <a:sym typeface="Wingdings" panose="05000000000000000000" pitchFamily="2" charset="2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272" y="4168475"/>
            <a:ext cx="8825353" cy="3423771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3238" y="0"/>
            <a:ext cx="9074150" cy="971550"/>
          </a:xfrm>
        </p:spPr>
        <p:txBody>
          <a:bodyPr/>
          <a:lstStyle/>
          <a:p>
            <a:pPr>
              <a:defRPr/>
            </a:pPr>
            <a:r>
              <a:rPr sz="4000" dirty="0" smtClean="0">
                <a:solidFill>
                  <a:schemeClr val="tx1"/>
                </a:solidFill>
              </a:rPr>
              <a:t>COMPTE ADMINISTRATIF 2018</a:t>
            </a:r>
            <a:br>
              <a:rPr sz="4000" dirty="0" smtClean="0">
                <a:solidFill>
                  <a:schemeClr val="tx1"/>
                </a:solidFill>
              </a:rPr>
            </a:br>
            <a:r>
              <a:rPr lang="fr-FR" sz="2800" b="1" dirty="0" smtClean="0">
                <a:solidFill>
                  <a:schemeClr val="tx1"/>
                </a:solidFill>
              </a:rPr>
              <a:t>Affectation des résultats</a:t>
            </a:r>
            <a:endParaRPr sz="3200" b="1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359793" y="1259557"/>
            <a:ext cx="9361039" cy="5433768"/>
          </a:xfrm>
        </p:spPr>
        <p:txBody>
          <a:bodyPr/>
          <a:lstStyle/>
          <a:p>
            <a:endParaRPr lang="fr-FR" sz="2800" b="1" dirty="0">
              <a:solidFill>
                <a:schemeClr val="tx1"/>
              </a:solidFill>
            </a:endParaRPr>
          </a:p>
          <a:p>
            <a:endParaRPr lang="fr-FR" sz="2400" dirty="0" smtClean="0">
              <a:solidFill>
                <a:schemeClr val="tx2"/>
              </a:solidFill>
            </a:endParaRPr>
          </a:p>
          <a:p>
            <a:endParaRPr lang="fr-FR" sz="2400" dirty="0" smtClean="0">
              <a:solidFill>
                <a:schemeClr val="tx2"/>
              </a:solidFill>
            </a:endParaRPr>
          </a:p>
          <a:p>
            <a:endParaRPr lang="fr-FR" sz="2400" b="1" dirty="0">
              <a:solidFill>
                <a:schemeClr val="tx2"/>
              </a:solidFill>
            </a:endParaRPr>
          </a:p>
          <a:p>
            <a:endParaRPr lang="fr-FR" sz="2400" b="1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b="1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 bwMode="auto">
          <a:xfrm>
            <a:off x="362306" y="1547564"/>
            <a:ext cx="9361610" cy="543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1006475" rtl="0" eaLnBrk="0" fontAlgn="base" hangingPunct="0">
              <a:spcBef>
                <a:spcPts val="888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lang="fr-FR" sz="2600" kern="1200">
                <a:solidFill>
                  <a:srgbClr val="404040"/>
                </a:solidFill>
                <a:latin typeface="+mj-lt"/>
              </a:defRPr>
            </a:lvl1pPr>
            <a:lvl2pPr marL="503972" lvl="1" indent="0" algn="l" defTabSz="1006475" rtl="0" eaLnBrk="0" fontAlgn="base" hangingPunct="0">
              <a:spcBef>
                <a:spcPts val="775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lang="fr-FR" sz="2200" kern="1200">
                <a:solidFill>
                  <a:srgbClr val="404040"/>
                </a:solidFill>
                <a:latin typeface="+mj-lt"/>
              </a:defRPr>
            </a:lvl2pPr>
            <a:lvl3pPr marL="1007943" lvl="2" indent="0" algn="l" defTabSz="1006475" rtl="0" eaLnBrk="0" fontAlgn="base" hangingPunct="0">
              <a:spcBef>
                <a:spcPts val="663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lang="fr-FR" sz="1900" kern="1200">
                <a:solidFill>
                  <a:srgbClr val="404040"/>
                </a:solidFill>
                <a:latin typeface="+mj-lt"/>
              </a:defRPr>
            </a:lvl3pPr>
            <a:lvl4pPr marL="1511915" lvl="3" indent="0" algn="l" defTabSz="1006475" rtl="0" eaLnBrk="0" fontAlgn="base" hangingPunct="0">
              <a:spcBef>
                <a:spcPts val="55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lang="fr-FR" sz="1700" kern="1200">
                <a:solidFill>
                  <a:srgbClr val="404040"/>
                </a:solidFill>
                <a:latin typeface="+mj-lt"/>
              </a:defRPr>
            </a:lvl4pPr>
            <a:lvl5pPr marL="2015886" lvl="4" indent="0" algn="l" defTabSz="1006475" rtl="0" eaLnBrk="0" fontAlgn="base" hangingPunct="0">
              <a:spcBef>
                <a:spcPts val="55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lang="fr-FR" sz="1700" kern="1200">
                <a:solidFill>
                  <a:srgbClr val="404040"/>
                </a:solidFill>
                <a:latin typeface="+mj-lt"/>
              </a:defRPr>
            </a:lvl5pPr>
            <a:lvl6pPr marL="2471738" algn="l" defTabSz="1006475" rtl="0" fontAlgn="base">
              <a:spcBef>
                <a:spcPts val="55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lang="fr-FR" sz="1700" kern="1200">
                <a:solidFill>
                  <a:srgbClr val="404040"/>
                </a:solidFill>
                <a:latin typeface="+mn-lt"/>
              </a:defRPr>
            </a:lvl6pPr>
            <a:lvl7pPr marL="2928938" algn="l" defTabSz="1006475" rtl="0" fontAlgn="base">
              <a:spcBef>
                <a:spcPts val="55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lang="fr-FR" sz="1700" kern="1200">
                <a:solidFill>
                  <a:srgbClr val="404040"/>
                </a:solidFill>
                <a:latin typeface="+mn-lt"/>
              </a:defRPr>
            </a:lvl7pPr>
            <a:lvl8pPr marL="3386138" algn="l" defTabSz="1006475" rtl="0" fontAlgn="base">
              <a:spcBef>
                <a:spcPts val="55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lang="fr-FR" sz="1700" kern="1200">
                <a:solidFill>
                  <a:srgbClr val="404040"/>
                </a:solidFill>
                <a:latin typeface="+mn-lt"/>
              </a:defRPr>
            </a:lvl8pPr>
            <a:lvl9pPr marL="3843338" algn="l" defTabSz="1006475" rtl="0" fontAlgn="base">
              <a:spcBef>
                <a:spcPts val="55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lang="fr-FR" sz="1700" kern="1200">
                <a:solidFill>
                  <a:srgbClr val="404040"/>
                </a:solidFill>
                <a:latin typeface="+mn-lt"/>
              </a:defRPr>
            </a:lvl9pPr>
          </a:lstStyle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r-FR" sz="2800" b="1" u="sng" dirty="0" smtClean="0">
                <a:solidFill>
                  <a:schemeClr val="tx1"/>
                </a:solidFill>
              </a:rPr>
              <a:t>SECTION DE FONCTIONNEMENT</a:t>
            </a:r>
            <a:r>
              <a:rPr lang="fr-FR" sz="2800" b="1" dirty="0" smtClean="0">
                <a:solidFill>
                  <a:schemeClr val="tx1"/>
                </a:solidFill>
              </a:rPr>
              <a:t> </a:t>
            </a:r>
            <a:r>
              <a:rPr lang="fr-FR" sz="2800" dirty="0" smtClean="0">
                <a:solidFill>
                  <a:schemeClr val="tx1"/>
                </a:solidFill>
              </a:rPr>
              <a:t>(+ 11 521 956,58 €)</a:t>
            </a:r>
            <a:endParaRPr lang="fr-FR" sz="2800" b="1" u="sng" dirty="0" smtClean="0">
              <a:solidFill>
                <a:schemeClr val="tx1"/>
              </a:solidFill>
            </a:endParaRPr>
          </a:p>
          <a:p>
            <a:pPr marL="449263" lvl="0"/>
            <a:endParaRPr lang="fr-FR" sz="500" dirty="0" smtClean="0">
              <a:solidFill>
                <a:schemeClr val="tx1"/>
              </a:solidFill>
            </a:endParaRPr>
          </a:p>
          <a:p>
            <a:pPr marL="449263" lvl="0"/>
            <a:r>
              <a:rPr lang="fr-FR" sz="2800" dirty="0" smtClean="0">
                <a:solidFill>
                  <a:schemeClr val="tx1"/>
                </a:solidFill>
              </a:rPr>
              <a:t>Affectation au BP 2019 : </a:t>
            </a:r>
            <a:r>
              <a:rPr lang="fr-FR" sz="2800" dirty="0" smtClean="0">
                <a:solidFill>
                  <a:schemeClr val="accent2"/>
                </a:solidFill>
              </a:rPr>
              <a:t>+ </a:t>
            </a:r>
            <a:r>
              <a:rPr lang="fr-FR" sz="2800" dirty="0">
                <a:solidFill>
                  <a:schemeClr val="accent2"/>
                </a:solidFill>
              </a:rPr>
              <a:t>7 778 793,54 </a:t>
            </a:r>
            <a:r>
              <a:rPr lang="fr-FR" sz="2800" dirty="0" smtClean="0">
                <a:solidFill>
                  <a:schemeClr val="accent2"/>
                </a:solidFill>
              </a:rPr>
              <a:t>€ </a:t>
            </a:r>
            <a:r>
              <a:rPr lang="fr-FR" sz="2800" dirty="0" smtClean="0">
                <a:solidFill>
                  <a:schemeClr val="accent1">
                    <a:lumMod val="75000"/>
                  </a:schemeClr>
                </a:solidFill>
              </a:rPr>
              <a:t>et affectation du solde (3 743 163,04 €) en section d’investissement</a:t>
            </a:r>
          </a:p>
          <a:p>
            <a:pPr lvl="0"/>
            <a:endParaRPr lang="fr-FR" sz="40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b="1" u="sng" dirty="0" smtClean="0">
                <a:solidFill>
                  <a:schemeClr val="tx1"/>
                </a:solidFill>
              </a:rPr>
              <a:t>SECTION D’INVESTISSEMENT</a:t>
            </a:r>
            <a:r>
              <a:rPr lang="fr-FR" sz="2800" b="1" dirty="0" smtClean="0">
                <a:solidFill>
                  <a:schemeClr val="tx1"/>
                </a:solidFill>
              </a:rPr>
              <a:t> </a:t>
            </a:r>
            <a:r>
              <a:rPr lang="fr-FR" sz="2800" dirty="0" smtClean="0">
                <a:solidFill>
                  <a:schemeClr val="tx1"/>
                </a:solidFill>
              </a:rPr>
              <a:t>(- 2 948 131,74 €)</a:t>
            </a:r>
          </a:p>
          <a:p>
            <a:endParaRPr lang="fr-FR" sz="500" b="1" u="sng" dirty="0" smtClean="0">
              <a:solidFill>
                <a:schemeClr val="tx1"/>
              </a:solidFill>
            </a:endParaRPr>
          </a:p>
          <a:p>
            <a:pPr indent="449263"/>
            <a:r>
              <a:rPr lang="fr-FR" sz="2800" dirty="0" smtClean="0">
                <a:solidFill>
                  <a:schemeClr val="tx1"/>
                </a:solidFill>
              </a:rPr>
              <a:t>Affectation </a:t>
            </a:r>
            <a:r>
              <a:rPr lang="fr-FR" sz="2800" dirty="0">
                <a:solidFill>
                  <a:schemeClr val="tx1"/>
                </a:solidFill>
              </a:rPr>
              <a:t>au BP 2019 : </a:t>
            </a:r>
            <a:r>
              <a:rPr lang="fr-FR" sz="2800" dirty="0" smtClean="0">
                <a:solidFill>
                  <a:schemeClr val="accent2"/>
                </a:solidFill>
              </a:rPr>
              <a:t>- 2 948 131,74 €</a:t>
            </a:r>
          </a:p>
          <a:p>
            <a:pPr marL="449263"/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fr-FR" sz="2800" dirty="0" smtClean="0">
                <a:solidFill>
                  <a:schemeClr val="accent1">
                    <a:lumMod val="75000"/>
                  </a:schemeClr>
                </a:solidFill>
              </a:rPr>
              <a:t>		</a:t>
            </a:r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2800" dirty="0" smtClean="0">
                <a:solidFill>
                  <a:schemeClr val="accent1">
                    <a:lumMod val="75000"/>
                  </a:schemeClr>
                </a:solidFill>
              </a:rPr>
              <a:t>           </a:t>
            </a:r>
            <a:r>
              <a:rPr lang="fr-FR" sz="2800" dirty="0" smtClean="0">
                <a:solidFill>
                  <a:schemeClr val="accent2"/>
                </a:solidFill>
              </a:rPr>
              <a:t>+ 3 743 163,04 € </a:t>
            </a:r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excédent de fonctionnement </a:t>
            </a:r>
            <a:r>
              <a:rPr lang="fr-FR" sz="2800" dirty="0" smtClean="0">
                <a:solidFill>
                  <a:schemeClr val="accent1">
                    <a:lumMod val="75000"/>
                  </a:schemeClr>
                </a:solidFill>
              </a:rPr>
              <a:t>capitalisé pour </a:t>
            </a:r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couvrir le déficit </a:t>
            </a:r>
            <a:r>
              <a:rPr lang="fr-FR" sz="2800" dirty="0" smtClean="0">
                <a:solidFill>
                  <a:schemeClr val="accent1">
                    <a:lumMod val="75000"/>
                  </a:schemeClr>
                </a:solidFill>
              </a:rPr>
              <a:t>d’</a:t>
            </a:r>
            <a:r>
              <a:rPr lang="fr-FR" sz="2800" dirty="0" err="1" smtClean="0">
                <a:solidFill>
                  <a:schemeClr val="accent1">
                    <a:lumMod val="75000"/>
                  </a:schemeClr>
                </a:solidFill>
              </a:rPr>
              <a:t>invest</a:t>
            </a:r>
            <a:r>
              <a:rPr lang="fr-FR" sz="2800" dirty="0" smtClean="0">
                <a:solidFill>
                  <a:schemeClr val="accent1">
                    <a:lumMod val="75000"/>
                  </a:schemeClr>
                </a:solidFill>
              </a:rPr>
              <a:t>. et </a:t>
            </a:r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les restes à réaliser 2018 </a:t>
            </a:r>
            <a:r>
              <a:rPr lang="fr-FR" sz="2800" dirty="0" smtClean="0">
                <a:solidFill>
                  <a:schemeClr val="accent1">
                    <a:lumMod val="75000"/>
                  </a:schemeClr>
                </a:solidFill>
              </a:rPr>
              <a:t>(2 948 131,74 € + 795</a:t>
            </a:r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 031,30 €</a:t>
            </a:r>
            <a:r>
              <a:rPr lang="fr-FR" sz="2800" dirty="0" smtClean="0">
                <a:solidFill>
                  <a:schemeClr val="accent1">
                    <a:lumMod val="75000"/>
                  </a:schemeClr>
                </a:solidFill>
              </a:rPr>
              <a:t>) 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endParaRPr lang="fr-FR" sz="2800" dirty="0">
              <a:solidFill>
                <a:schemeClr val="accent2"/>
              </a:solidFill>
            </a:endParaRPr>
          </a:p>
          <a:p>
            <a:pPr lvl="0"/>
            <a:endParaRPr lang="fr-FR" sz="2800" dirty="0">
              <a:solidFill>
                <a:schemeClr val="tx1"/>
              </a:solidFill>
            </a:endParaRPr>
          </a:p>
          <a:p>
            <a:pPr lvl="0"/>
            <a:endParaRPr lang="fr-FR" sz="2800" dirty="0">
              <a:solidFill>
                <a:schemeClr val="tx1"/>
              </a:solidFill>
            </a:endParaRPr>
          </a:p>
          <a:p>
            <a:endParaRPr lang="fr-FR" sz="2800" b="1" u="sng" dirty="0" smtClean="0">
              <a:solidFill>
                <a:schemeClr val="tx1"/>
              </a:solidFill>
            </a:endParaRPr>
          </a:p>
          <a:p>
            <a:endParaRPr lang="fr-FR" sz="2800" b="1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400" dirty="0" smtClean="0">
              <a:solidFill>
                <a:schemeClr val="tx2"/>
              </a:solidFill>
            </a:endParaRPr>
          </a:p>
          <a:p>
            <a:endParaRPr lang="fr-FR" sz="2400" dirty="0" smtClean="0">
              <a:solidFill>
                <a:schemeClr val="tx2"/>
              </a:solidFill>
            </a:endParaRPr>
          </a:p>
          <a:p>
            <a:endParaRPr lang="fr-FR" sz="2400" dirty="0" smtClean="0">
              <a:solidFill>
                <a:schemeClr val="tx2"/>
              </a:solidFill>
            </a:endParaRPr>
          </a:p>
          <a:p>
            <a:endParaRPr lang="fr-FR" sz="2400" b="1" dirty="0" smtClean="0">
              <a:solidFill>
                <a:schemeClr val="tx2"/>
              </a:solidFill>
            </a:endParaRPr>
          </a:p>
          <a:p>
            <a:endParaRPr lang="fr-FR" sz="2400" b="1" dirty="0" smtClean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6086534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61988" y="539750"/>
            <a:ext cx="8413750" cy="3455988"/>
          </a:xfrm>
        </p:spPr>
        <p:txBody>
          <a:bodyPr/>
          <a:lstStyle/>
          <a:p>
            <a:pPr algn="ctr" defTabSz="1007943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altLang="fr-FR" b="1" dirty="0" smtClean="0">
                <a:solidFill>
                  <a:schemeClr val="tx1"/>
                </a:solidFill>
              </a:rPr>
              <a:t>BUDGET PRIMITIF </a:t>
            </a:r>
            <a:br>
              <a:rPr altLang="fr-FR" b="1" dirty="0" smtClean="0">
                <a:solidFill>
                  <a:schemeClr val="tx1"/>
                </a:solidFill>
              </a:rPr>
            </a:br>
            <a:r>
              <a:rPr altLang="fr-FR" b="1" dirty="0" smtClean="0">
                <a:solidFill>
                  <a:schemeClr val="tx1"/>
                </a:solidFill>
              </a:rPr>
              <a:t/>
            </a:r>
            <a:br>
              <a:rPr altLang="fr-FR" b="1" dirty="0" smtClean="0">
                <a:solidFill>
                  <a:schemeClr val="tx1"/>
                </a:solidFill>
              </a:rPr>
            </a:br>
            <a:r>
              <a:rPr altLang="fr-FR" b="1" dirty="0" smtClean="0">
                <a:solidFill>
                  <a:schemeClr val="tx1"/>
                </a:solidFill>
              </a:rPr>
              <a:t>2019</a:t>
            </a:r>
            <a:endParaRPr altLang="fr-FR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7048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3238" y="0"/>
            <a:ext cx="9074150" cy="971550"/>
          </a:xfrm>
        </p:spPr>
        <p:txBody>
          <a:bodyPr/>
          <a:lstStyle/>
          <a:p>
            <a:pPr>
              <a:defRPr/>
            </a:pPr>
            <a:r>
              <a:rPr sz="4000" dirty="0" smtClean="0">
                <a:solidFill>
                  <a:schemeClr val="tx1"/>
                </a:solidFill>
              </a:rPr>
              <a:t>BUDGET PRIMITIF 2019</a:t>
            </a:r>
            <a:br>
              <a:rPr sz="4000" dirty="0" smtClean="0">
                <a:solidFill>
                  <a:schemeClr val="tx1"/>
                </a:solidFill>
              </a:rPr>
            </a:br>
            <a:r>
              <a:rPr lang="fr-FR" sz="3600" b="1" dirty="0" smtClean="0">
                <a:solidFill>
                  <a:schemeClr val="tx1"/>
                </a:solidFill>
              </a:rPr>
              <a:t>Fonctionnement</a:t>
            </a:r>
            <a:endParaRPr sz="3600" b="1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4029" y="1187549"/>
            <a:ext cx="9072563" cy="5773007"/>
          </a:xfrm>
        </p:spPr>
        <p:txBody>
          <a:bodyPr/>
          <a:lstStyle/>
          <a:p>
            <a:endParaRPr lang="fr-FR" b="1" u="sng" dirty="0" smtClean="0"/>
          </a:p>
          <a:p>
            <a:r>
              <a:rPr lang="fr-FR" b="1" dirty="0" smtClean="0">
                <a:solidFill>
                  <a:schemeClr val="tx1"/>
                </a:solidFill>
              </a:rPr>
              <a:t>Bilan prévisionnel opérations courantes 2019 </a:t>
            </a:r>
          </a:p>
          <a:p>
            <a:endParaRPr lang="fr-FR" b="1" dirty="0"/>
          </a:p>
          <a:p>
            <a:endParaRPr lang="fr-FR" b="1" dirty="0" smtClean="0"/>
          </a:p>
          <a:p>
            <a:endParaRPr lang="fr-FR" b="1" dirty="0"/>
          </a:p>
          <a:p>
            <a:endParaRPr lang="fr-FR" b="1" dirty="0" smtClean="0"/>
          </a:p>
          <a:p>
            <a:endParaRPr lang="fr-FR" b="1" dirty="0"/>
          </a:p>
          <a:p>
            <a:endParaRPr lang="fr-FR" b="1" dirty="0" smtClean="0"/>
          </a:p>
          <a:p>
            <a:endParaRPr lang="fr-FR" b="1" dirty="0"/>
          </a:p>
          <a:p>
            <a:endParaRPr lang="fr-FR" b="1" dirty="0" smtClean="0"/>
          </a:p>
          <a:p>
            <a:r>
              <a:rPr lang="fr-FR" b="1" dirty="0" smtClean="0"/>
              <a:t>Soit </a:t>
            </a:r>
            <a:r>
              <a:rPr lang="fr-FR" b="1" dirty="0" smtClean="0">
                <a:solidFill>
                  <a:schemeClr val="accent2"/>
                </a:solidFill>
              </a:rPr>
              <a:t>+ 248 K€ </a:t>
            </a:r>
            <a:r>
              <a:rPr lang="fr-FR" b="1" dirty="0" smtClean="0"/>
              <a:t>par rapport aux perspectives du ROB</a:t>
            </a:r>
            <a:endParaRPr lang="fr-FR" b="1" dirty="0"/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022628"/>
              </p:ext>
            </p:extLst>
          </p:nvPr>
        </p:nvGraphicFramePr>
        <p:xfrm>
          <a:off x="575529" y="2361542"/>
          <a:ext cx="8929561" cy="3425020"/>
        </p:xfrm>
        <a:graphic>
          <a:graphicData uri="http://schemas.openxmlformats.org/drawingml/2006/table">
            <a:tbl>
              <a:tblPr/>
              <a:tblGrid>
                <a:gridCol w="4260891"/>
                <a:gridCol w="2334335"/>
                <a:gridCol w="2334335"/>
              </a:tblGrid>
              <a:tr h="566567"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fr-FR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endParaRPr lang="fr-FR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DEPENSES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RECETTES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</a:tr>
              <a:tr h="376394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Charges et recettes ventilées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21 789 699,00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5 033 918,00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76394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FCTVA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25 000,00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6394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Dotations (hors DPV et FCTVA)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9 602 656,00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6394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Impôts et taxes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9 876 348,00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6394"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1" i="1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Sous total opérations courantes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1" i="1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21 789 699,00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1" i="1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24 537 922,00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573552"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Solde intermédiaire - Epargne de gestion 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383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383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2 748 223,00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383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69525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3238" y="0"/>
            <a:ext cx="9074150" cy="971550"/>
          </a:xfrm>
        </p:spPr>
        <p:txBody>
          <a:bodyPr/>
          <a:lstStyle/>
          <a:p>
            <a:pPr>
              <a:defRPr/>
            </a:pPr>
            <a:r>
              <a:rPr sz="4000" dirty="0" smtClean="0">
                <a:solidFill>
                  <a:schemeClr val="tx1"/>
                </a:solidFill>
              </a:rPr>
              <a:t>BUDGET PRIMITIF 2019</a:t>
            </a:r>
            <a:r>
              <a:rPr sz="4000" b="1" dirty="0" smtClean="0">
                <a:solidFill>
                  <a:schemeClr val="tx1"/>
                </a:solidFill>
              </a:rPr>
              <a:t/>
            </a:r>
            <a:br>
              <a:rPr sz="4000" b="1" dirty="0" smtClean="0">
                <a:solidFill>
                  <a:schemeClr val="tx1"/>
                </a:solidFill>
              </a:rPr>
            </a:br>
            <a:r>
              <a:rPr lang="fr-FR" sz="3600" b="1" dirty="0" smtClean="0">
                <a:solidFill>
                  <a:schemeClr val="tx1"/>
                </a:solidFill>
              </a:rPr>
              <a:t>Fonctionnement</a:t>
            </a:r>
            <a:endParaRPr sz="3600" b="1" dirty="0">
              <a:solidFill>
                <a:schemeClr val="tx1"/>
              </a:solidFill>
            </a:endParaRPr>
          </a:p>
        </p:txBody>
      </p:sp>
      <p:sp>
        <p:nvSpPr>
          <p:cNvPr id="5" name="Espace réservé du contenu 3"/>
          <p:cNvSpPr txBox="1">
            <a:spLocks/>
          </p:cNvSpPr>
          <p:nvPr/>
        </p:nvSpPr>
        <p:spPr bwMode="auto">
          <a:xfrm>
            <a:off x="511174" y="4212230"/>
            <a:ext cx="9074150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l" defTabSz="1006475" rtl="0" eaLnBrk="0" fontAlgn="base" hangingPunct="0">
              <a:spcBef>
                <a:spcPts val="888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lang="fr-FR" sz="2600" kern="1200">
                <a:solidFill>
                  <a:srgbClr val="404040"/>
                </a:solidFill>
                <a:latin typeface="+mj-lt"/>
              </a:defRPr>
            </a:lvl1pPr>
            <a:lvl2pPr marL="503972" lvl="1" indent="0" algn="l" defTabSz="1006475" rtl="0" eaLnBrk="0" fontAlgn="base" hangingPunct="0">
              <a:spcBef>
                <a:spcPts val="775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lang="fr-FR" sz="2200" kern="1200">
                <a:solidFill>
                  <a:srgbClr val="404040"/>
                </a:solidFill>
                <a:latin typeface="+mj-lt"/>
              </a:defRPr>
            </a:lvl2pPr>
            <a:lvl3pPr marL="1007943" lvl="2" indent="0" algn="l" defTabSz="1006475" rtl="0" eaLnBrk="0" fontAlgn="base" hangingPunct="0">
              <a:spcBef>
                <a:spcPts val="663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lang="fr-FR" sz="1900" kern="1200">
                <a:solidFill>
                  <a:srgbClr val="404040"/>
                </a:solidFill>
                <a:latin typeface="+mj-lt"/>
              </a:defRPr>
            </a:lvl3pPr>
            <a:lvl4pPr marL="1511915" lvl="3" indent="0" algn="l" defTabSz="1006475" rtl="0" eaLnBrk="0" fontAlgn="base" hangingPunct="0">
              <a:spcBef>
                <a:spcPts val="55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lang="fr-FR" sz="1700" kern="1200">
                <a:solidFill>
                  <a:srgbClr val="404040"/>
                </a:solidFill>
                <a:latin typeface="+mj-lt"/>
              </a:defRPr>
            </a:lvl4pPr>
            <a:lvl5pPr marL="2015886" lvl="4" indent="0" algn="l" defTabSz="1006475" rtl="0" eaLnBrk="0" fontAlgn="base" hangingPunct="0">
              <a:spcBef>
                <a:spcPts val="55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lang="fr-FR" sz="1700" kern="1200">
                <a:solidFill>
                  <a:srgbClr val="404040"/>
                </a:solidFill>
                <a:latin typeface="+mj-lt"/>
              </a:defRPr>
            </a:lvl5pPr>
            <a:lvl6pPr marL="2471738" algn="l" defTabSz="1006475" rtl="0" fontAlgn="base">
              <a:spcBef>
                <a:spcPts val="55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lang="fr-FR" sz="1700" kern="1200">
                <a:solidFill>
                  <a:srgbClr val="404040"/>
                </a:solidFill>
                <a:latin typeface="+mn-lt"/>
              </a:defRPr>
            </a:lvl6pPr>
            <a:lvl7pPr marL="2928938" algn="l" defTabSz="1006475" rtl="0" fontAlgn="base">
              <a:spcBef>
                <a:spcPts val="55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lang="fr-FR" sz="1700" kern="1200">
                <a:solidFill>
                  <a:srgbClr val="404040"/>
                </a:solidFill>
                <a:latin typeface="+mn-lt"/>
              </a:defRPr>
            </a:lvl7pPr>
            <a:lvl8pPr marL="3386138" algn="l" defTabSz="1006475" rtl="0" fontAlgn="base">
              <a:spcBef>
                <a:spcPts val="55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lang="fr-FR" sz="1700" kern="1200">
                <a:solidFill>
                  <a:srgbClr val="404040"/>
                </a:solidFill>
                <a:latin typeface="+mn-lt"/>
              </a:defRPr>
            </a:lvl8pPr>
            <a:lvl9pPr marL="3843338" algn="l" defTabSz="1006475" rtl="0" fontAlgn="base">
              <a:spcBef>
                <a:spcPts val="55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lang="fr-FR" sz="1700" kern="1200">
                <a:solidFill>
                  <a:srgbClr val="404040"/>
                </a:solidFill>
                <a:latin typeface="+mn-lt"/>
              </a:defRPr>
            </a:lvl9pPr>
          </a:lstStyle>
          <a:p>
            <a:pPr marL="503238" lvl="1">
              <a:defRPr/>
            </a:pPr>
            <a:endParaRPr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Espace réservé du contenu 3"/>
          <p:cNvSpPr>
            <a:spLocks noGrp="1"/>
          </p:cNvSpPr>
          <p:nvPr>
            <p:ph idx="1"/>
          </p:nvPr>
        </p:nvSpPr>
        <p:spPr>
          <a:xfrm>
            <a:off x="503238" y="1403573"/>
            <a:ext cx="9074150" cy="5544616"/>
          </a:xfrm>
        </p:spPr>
        <p:txBody>
          <a:bodyPr/>
          <a:lstStyle/>
          <a:p>
            <a:pPr>
              <a:defRPr/>
            </a:pPr>
            <a:r>
              <a:rPr lang="fr-FR" sz="3200" b="1" u="sng" dirty="0" smtClean="0">
                <a:solidFill>
                  <a:schemeClr val="tx1"/>
                </a:solidFill>
              </a:rPr>
              <a:t>Evénements </a:t>
            </a:r>
            <a:r>
              <a:rPr lang="fr-FR" sz="3200" b="1" u="sng" dirty="0" smtClean="0">
                <a:solidFill>
                  <a:schemeClr val="tx1"/>
                </a:solidFill>
              </a:rPr>
              <a:t>notoires de différenciation 2018/2019</a:t>
            </a:r>
            <a:r>
              <a:rPr lang="fr-FR" sz="3200" b="1" dirty="0" smtClean="0">
                <a:solidFill>
                  <a:schemeClr val="tx1"/>
                </a:solidFill>
              </a:rPr>
              <a:t> </a:t>
            </a:r>
          </a:p>
          <a:p>
            <a:pPr>
              <a:defRPr/>
            </a:pPr>
            <a:endParaRPr lang="fr-FR" sz="3200" b="1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fr-FR" sz="3200" dirty="0" smtClean="0">
                <a:solidFill>
                  <a:srgbClr val="0070C0"/>
                </a:solidFill>
              </a:rPr>
              <a:t>→ Arrêt des NAP en année pleine </a:t>
            </a:r>
          </a:p>
          <a:p>
            <a:pPr>
              <a:defRPr/>
            </a:pPr>
            <a:endParaRPr lang="fr-FR" sz="3200" dirty="0" smtClean="0">
              <a:solidFill>
                <a:srgbClr val="0070C0"/>
              </a:solidFill>
            </a:endParaRPr>
          </a:p>
          <a:p>
            <a:pPr>
              <a:defRPr/>
            </a:pPr>
            <a:endParaRPr sz="28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864" y="3707829"/>
            <a:ext cx="7736771" cy="248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9701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3238" y="0"/>
            <a:ext cx="9074150" cy="971550"/>
          </a:xfrm>
        </p:spPr>
        <p:txBody>
          <a:bodyPr/>
          <a:lstStyle/>
          <a:p>
            <a:pPr>
              <a:defRPr/>
            </a:pPr>
            <a:r>
              <a:rPr sz="4000" dirty="0" smtClean="0">
                <a:solidFill>
                  <a:schemeClr val="tx1"/>
                </a:solidFill>
              </a:rPr>
              <a:t>BUDGET PRIMITIF 2019</a:t>
            </a:r>
            <a:r>
              <a:rPr sz="4000" b="1" dirty="0" smtClean="0">
                <a:solidFill>
                  <a:schemeClr val="tx1"/>
                </a:solidFill>
              </a:rPr>
              <a:t/>
            </a:r>
            <a:br>
              <a:rPr sz="4000" b="1" dirty="0" smtClean="0">
                <a:solidFill>
                  <a:schemeClr val="tx1"/>
                </a:solidFill>
              </a:rPr>
            </a:br>
            <a:r>
              <a:rPr lang="fr-FR" sz="3600" b="1" dirty="0" smtClean="0">
                <a:solidFill>
                  <a:schemeClr val="tx1"/>
                </a:solidFill>
              </a:rPr>
              <a:t>Fonctionnement</a:t>
            </a:r>
            <a:endParaRPr sz="3600" b="1" dirty="0">
              <a:solidFill>
                <a:schemeClr val="tx1"/>
              </a:solidFill>
            </a:endParaRPr>
          </a:p>
        </p:txBody>
      </p:sp>
      <p:sp>
        <p:nvSpPr>
          <p:cNvPr id="5" name="Espace réservé du contenu 3"/>
          <p:cNvSpPr txBox="1">
            <a:spLocks/>
          </p:cNvSpPr>
          <p:nvPr/>
        </p:nvSpPr>
        <p:spPr bwMode="auto">
          <a:xfrm>
            <a:off x="511174" y="4212230"/>
            <a:ext cx="9074150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l" defTabSz="1006475" rtl="0" eaLnBrk="0" fontAlgn="base" hangingPunct="0">
              <a:spcBef>
                <a:spcPts val="888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lang="fr-FR" sz="2600" kern="1200">
                <a:solidFill>
                  <a:srgbClr val="404040"/>
                </a:solidFill>
                <a:latin typeface="+mj-lt"/>
              </a:defRPr>
            </a:lvl1pPr>
            <a:lvl2pPr marL="503972" lvl="1" indent="0" algn="l" defTabSz="1006475" rtl="0" eaLnBrk="0" fontAlgn="base" hangingPunct="0">
              <a:spcBef>
                <a:spcPts val="775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lang="fr-FR" sz="2200" kern="1200">
                <a:solidFill>
                  <a:srgbClr val="404040"/>
                </a:solidFill>
                <a:latin typeface="+mj-lt"/>
              </a:defRPr>
            </a:lvl2pPr>
            <a:lvl3pPr marL="1007943" lvl="2" indent="0" algn="l" defTabSz="1006475" rtl="0" eaLnBrk="0" fontAlgn="base" hangingPunct="0">
              <a:spcBef>
                <a:spcPts val="663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lang="fr-FR" sz="1900" kern="1200">
                <a:solidFill>
                  <a:srgbClr val="404040"/>
                </a:solidFill>
                <a:latin typeface="+mj-lt"/>
              </a:defRPr>
            </a:lvl3pPr>
            <a:lvl4pPr marL="1511915" lvl="3" indent="0" algn="l" defTabSz="1006475" rtl="0" eaLnBrk="0" fontAlgn="base" hangingPunct="0">
              <a:spcBef>
                <a:spcPts val="55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lang="fr-FR" sz="1700" kern="1200">
                <a:solidFill>
                  <a:srgbClr val="404040"/>
                </a:solidFill>
                <a:latin typeface="+mj-lt"/>
              </a:defRPr>
            </a:lvl4pPr>
            <a:lvl5pPr marL="2015886" lvl="4" indent="0" algn="l" defTabSz="1006475" rtl="0" eaLnBrk="0" fontAlgn="base" hangingPunct="0">
              <a:spcBef>
                <a:spcPts val="55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lang="fr-FR" sz="1700" kern="1200">
                <a:solidFill>
                  <a:srgbClr val="404040"/>
                </a:solidFill>
                <a:latin typeface="+mj-lt"/>
              </a:defRPr>
            </a:lvl5pPr>
            <a:lvl6pPr marL="2471738" algn="l" defTabSz="1006475" rtl="0" fontAlgn="base">
              <a:spcBef>
                <a:spcPts val="55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lang="fr-FR" sz="1700" kern="1200">
                <a:solidFill>
                  <a:srgbClr val="404040"/>
                </a:solidFill>
                <a:latin typeface="+mn-lt"/>
              </a:defRPr>
            </a:lvl6pPr>
            <a:lvl7pPr marL="2928938" algn="l" defTabSz="1006475" rtl="0" fontAlgn="base">
              <a:spcBef>
                <a:spcPts val="55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lang="fr-FR" sz="1700" kern="1200">
                <a:solidFill>
                  <a:srgbClr val="404040"/>
                </a:solidFill>
                <a:latin typeface="+mn-lt"/>
              </a:defRPr>
            </a:lvl7pPr>
            <a:lvl8pPr marL="3386138" algn="l" defTabSz="1006475" rtl="0" fontAlgn="base">
              <a:spcBef>
                <a:spcPts val="55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lang="fr-FR" sz="1700" kern="1200">
                <a:solidFill>
                  <a:srgbClr val="404040"/>
                </a:solidFill>
                <a:latin typeface="+mn-lt"/>
              </a:defRPr>
            </a:lvl8pPr>
            <a:lvl9pPr marL="3843338" algn="l" defTabSz="1006475" rtl="0" fontAlgn="base">
              <a:spcBef>
                <a:spcPts val="55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lang="fr-FR" sz="1700" kern="1200">
                <a:solidFill>
                  <a:srgbClr val="404040"/>
                </a:solidFill>
                <a:latin typeface="+mn-lt"/>
              </a:defRPr>
            </a:lvl9pPr>
          </a:lstStyle>
          <a:p>
            <a:pPr marL="503238" lvl="1">
              <a:defRPr/>
            </a:pPr>
            <a:endParaRPr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Espace réservé du contenu 3"/>
          <p:cNvSpPr>
            <a:spLocks noGrp="1"/>
          </p:cNvSpPr>
          <p:nvPr>
            <p:ph idx="1"/>
          </p:nvPr>
        </p:nvSpPr>
        <p:spPr>
          <a:xfrm>
            <a:off x="494420" y="1331910"/>
            <a:ext cx="9074150" cy="5760640"/>
          </a:xfrm>
        </p:spPr>
        <p:txBody>
          <a:bodyPr/>
          <a:lstStyle/>
          <a:p>
            <a:pPr>
              <a:defRPr/>
            </a:pPr>
            <a:r>
              <a:rPr lang="fr-FR" sz="3200" dirty="0" smtClean="0">
                <a:solidFill>
                  <a:srgbClr val="0070C0"/>
                </a:solidFill>
              </a:rPr>
              <a:t>→ Attribution d’une « dotation culture » aux écoles </a:t>
            </a:r>
          </a:p>
          <a:p>
            <a:pPr>
              <a:defRPr/>
            </a:pPr>
            <a:endParaRPr sz="10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fr-F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46 sorties organisées / 9 écoles </a:t>
            </a:r>
          </a:p>
          <a:p>
            <a:pPr>
              <a:defRPr/>
            </a:pPr>
            <a:r>
              <a:rPr lang="fr-FR" sz="2400" dirty="0" smtClean="0"/>
              <a:t>(</a:t>
            </a:r>
            <a:r>
              <a:rPr lang="fr-FR" sz="2400" dirty="0"/>
              <a:t>Lamartine, Hélène Boucher, Petit Prince, La Paix, Guynemer, </a:t>
            </a:r>
            <a:r>
              <a:rPr lang="fr-FR" sz="2400" dirty="0" smtClean="0"/>
              <a:t>Sévigné</a:t>
            </a:r>
            <a:r>
              <a:rPr lang="fr-FR" sz="2400" dirty="0"/>
              <a:t>, </a:t>
            </a:r>
            <a:r>
              <a:rPr lang="fr-FR" sz="2400" dirty="0" smtClean="0"/>
              <a:t>Provinces</a:t>
            </a:r>
            <a:r>
              <a:rPr lang="fr-FR" sz="2400" dirty="0"/>
              <a:t>, Ronsard et Montaigne</a:t>
            </a:r>
            <a:r>
              <a:rPr lang="fr-FR" sz="2400" dirty="0" smtClean="0"/>
              <a:t>)</a:t>
            </a:r>
          </a:p>
          <a:p>
            <a:pPr>
              <a:defRPr/>
            </a:pPr>
            <a:endParaRPr lang="fr-FR" sz="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r>
              <a:rPr lang="fr-F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Exemples : </a:t>
            </a:r>
          </a:p>
          <a:p>
            <a:pPr marL="457200" indent="-457200">
              <a:buFontTx/>
              <a:buChar char="-"/>
              <a:defRPr/>
            </a:pPr>
            <a:r>
              <a:rPr lang="fr-FR" sz="2000" dirty="0" smtClean="0"/>
              <a:t>musée </a:t>
            </a:r>
            <a:r>
              <a:rPr lang="fr-FR" sz="2000" dirty="0"/>
              <a:t>d’histoire naturelle, </a:t>
            </a:r>
            <a:r>
              <a:rPr lang="fr-FR" sz="2000" dirty="0" smtClean="0"/>
              <a:t>musée </a:t>
            </a:r>
            <a:r>
              <a:rPr lang="fr-FR" sz="2000" dirty="0"/>
              <a:t>d’art moderne, </a:t>
            </a:r>
            <a:r>
              <a:rPr lang="fr-FR" sz="2000" dirty="0" smtClean="0"/>
              <a:t>musée </a:t>
            </a:r>
            <a:r>
              <a:rPr lang="fr-FR" sz="2000" dirty="0"/>
              <a:t>du </a:t>
            </a:r>
            <a:r>
              <a:rPr lang="fr-FR" sz="2000" dirty="0" smtClean="0"/>
              <a:t>terroir, musée Matisse, Palais des Beaux Arts, </a:t>
            </a:r>
            <a:r>
              <a:rPr lang="fr-FR" sz="2000" dirty="0"/>
              <a:t>centre historique minier de </a:t>
            </a:r>
            <a:r>
              <a:rPr lang="fr-FR" sz="2000" dirty="0" smtClean="0"/>
              <a:t>Lewarde,</a:t>
            </a:r>
          </a:p>
          <a:p>
            <a:pPr marL="457200" indent="-457200">
              <a:buFontTx/>
              <a:buChar char="-"/>
              <a:defRPr/>
            </a:pPr>
            <a:r>
              <a:rPr lang="fr-FR" sz="2000" dirty="0" smtClean="0"/>
              <a:t>expositions </a:t>
            </a:r>
            <a:r>
              <a:rPr lang="fr-FR" sz="2000" dirty="0"/>
              <a:t>Lille 3000, </a:t>
            </a:r>
            <a:endParaRPr lang="fr-FR" sz="2000" dirty="0" smtClean="0"/>
          </a:p>
          <a:p>
            <a:pPr marL="457200" indent="-457200">
              <a:buFontTx/>
              <a:buChar char="-"/>
              <a:defRPr/>
            </a:pPr>
            <a:r>
              <a:rPr lang="fr-FR" sz="2000" dirty="0" smtClean="0"/>
              <a:t>orchestre </a:t>
            </a:r>
            <a:r>
              <a:rPr lang="fr-FR" sz="2000" dirty="0"/>
              <a:t>national, </a:t>
            </a:r>
            <a:endParaRPr lang="fr-FR" sz="2000" dirty="0" smtClean="0"/>
          </a:p>
          <a:p>
            <a:pPr marL="457200" indent="-457200">
              <a:buFontTx/>
              <a:buChar char="-"/>
              <a:defRPr/>
            </a:pPr>
            <a:r>
              <a:rPr lang="fr-FR" sz="2000" dirty="0" smtClean="0"/>
              <a:t>Grand Bleu,</a:t>
            </a:r>
          </a:p>
          <a:p>
            <a:pPr marL="457200" indent="-457200">
              <a:buFontTx/>
              <a:buChar char="-"/>
              <a:defRPr/>
            </a:pPr>
            <a:r>
              <a:rPr lang="fr-FR" sz="2000" dirty="0" smtClean="0"/>
              <a:t>Ferme Delefortrie, prés du </a:t>
            </a:r>
            <a:r>
              <a:rPr lang="fr-FR" sz="2000" dirty="0" smtClean="0"/>
              <a:t>Hem,</a:t>
            </a:r>
            <a:endParaRPr lang="fr-FR" sz="2000" dirty="0" smtClean="0"/>
          </a:p>
          <a:p>
            <a:pPr marL="457200" indent="-457200">
              <a:buFontTx/>
              <a:buChar char="-"/>
              <a:defRPr/>
            </a:pPr>
            <a:r>
              <a:rPr lang="fr-FR" sz="2000" dirty="0" smtClean="0"/>
              <a:t>Hospice Comtesse…</a:t>
            </a:r>
          </a:p>
          <a:p>
            <a:pPr>
              <a:defRPr/>
            </a:pPr>
            <a:endParaRPr lang="fr-FR" sz="2000" dirty="0"/>
          </a:p>
          <a:p>
            <a:pPr>
              <a:defRPr/>
            </a:pPr>
            <a:endParaRPr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0409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3238" y="0"/>
            <a:ext cx="9074150" cy="971550"/>
          </a:xfrm>
        </p:spPr>
        <p:txBody>
          <a:bodyPr/>
          <a:lstStyle/>
          <a:p>
            <a:pPr>
              <a:defRPr/>
            </a:pPr>
            <a:r>
              <a:rPr sz="4000" dirty="0" smtClean="0">
                <a:solidFill>
                  <a:schemeClr val="tx1"/>
                </a:solidFill>
              </a:rPr>
              <a:t>BUDGET PRIMITIF 2019</a:t>
            </a:r>
            <a:br>
              <a:rPr sz="4000" dirty="0" smtClean="0">
                <a:solidFill>
                  <a:schemeClr val="tx1"/>
                </a:solidFill>
              </a:rPr>
            </a:br>
            <a:r>
              <a:rPr lang="fr-FR" sz="3200" b="1" dirty="0" smtClean="0">
                <a:solidFill>
                  <a:schemeClr val="tx1"/>
                </a:solidFill>
              </a:rPr>
              <a:t>Dépenses de fonctionnement</a:t>
            </a:r>
            <a:endParaRPr sz="3200" b="1" dirty="0">
              <a:solidFill>
                <a:schemeClr val="tx1"/>
              </a:solidFill>
            </a:endParaRPr>
          </a:p>
        </p:txBody>
      </p:sp>
      <p:sp>
        <p:nvSpPr>
          <p:cNvPr id="5" name="Espace réservé du contenu 3"/>
          <p:cNvSpPr txBox="1">
            <a:spLocks/>
          </p:cNvSpPr>
          <p:nvPr/>
        </p:nvSpPr>
        <p:spPr bwMode="auto">
          <a:xfrm>
            <a:off x="511174" y="4212230"/>
            <a:ext cx="9074150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l" defTabSz="1006475" rtl="0" eaLnBrk="0" fontAlgn="base" hangingPunct="0">
              <a:spcBef>
                <a:spcPts val="888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lang="fr-FR" sz="2600" kern="1200">
                <a:solidFill>
                  <a:srgbClr val="404040"/>
                </a:solidFill>
                <a:latin typeface="+mj-lt"/>
              </a:defRPr>
            </a:lvl1pPr>
            <a:lvl2pPr marL="503972" lvl="1" indent="0" algn="l" defTabSz="1006475" rtl="0" eaLnBrk="0" fontAlgn="base" hangingPunct="0">
              <a:spcBef>
                <a:spcPts val="775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lang="fr-FR" sz="2200" kern="1200">
                <a:solidFill>
                  <a:srgbClr val="404040"/>
                </a:solidFill>
                <a:latin typeface="+mj-lt"/>
              </a:defRPr>
            </a:lvl2pPr>
            <a:lvl3pPr marL="1007943" lvl="2" indent="0" algn="l" defTabSz="1006475" rtl="0" eaLnBrk="0" fontAlgn="base" hangingPunct="0">
              <a:spcBef>
                <a:spcPts val="663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lang="fr-FR" sz="1900" kern="1200">
                <a:solidFill>
                  <a:srgbClr val="404040"/>
                </a:solidFill>
                <a:latin typeface="+mj-lt"/>
              </a:defRPr>
            </a:lvl3pPr>
            <a:lvl4pPr marL="1511915" lvl="3" indent="0" algn="l" defTabSz="1006475" rtl="0" eaLnBrk="0" fontAlgn="base" hangingPunct="0">
              <a:spcBef>
                <a:spcPts val="55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lang="fr-FR" sz="1700" kern="1200">
                <a:solidFill>
                  <a:srgbClr val="404040"/>
                </a:solidFill>
                <a:latin typeface="+mj-lt"/>
              </a:defRPr>
            </a:lvl4pPr>
            <a:lvl5pPr marL="2015886" lvl="4" indent="0" algn="l" defTabSz="1006475" rtl="0" eaLnBrk="0" fontAlgn="base" hangingPunct="0">
              <a:spcBef>
                <a:spcPts val="55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lang="fr-FR" sz="1700" kern="1200">
                <a:solidFill>
                  <a:srgbClr val="404040"/>
                </a:solidFill>
                <a:latin typeface="+mj-lt"/>
              </a:defRPr>
            </a:lvl5pPr>
            <a:lvl6pPr marL="2471738" algn="l" defTabSz="1006475" rtl="0" fontAlgn="base">
              <a:spcBef>
                <a:spcPts val="55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lang="fr-FR" sz="1700" kern="1200">
                <a:solidFill>
                  <a:srgbClr val="404040"/>
                </a:solidFill>
                <a:latin typeface="+mn-lt"/>
              </a:defRPr>
            </a:lvl6pPr>
            <a:lvl7pPr marL="2928938" algn="l" defTabSz="1006475" rtl="0" fontAlgn="base">
              <a:spcBef>
                <a:spcPts val="55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lang="fr-FR" sz="1700" kern="1200">
                <a:solidFill>
                  <a:srgbClr val="404040"/>
                </a:solidFill>
                <a:latin typeface="+mn-lt"/>
              </a:defRPr>
            </a:lvl7pPr>
            <a:lvl8pPr marL="3386138" algn="l" defTabSz="1006475" rtl="0" fontAlgn="base">
              <a:spcBef>
                <a:spcPts val="55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lang="fr-FR" sz="1700" kern="1200">
                <a:solidFill>
                  <a:srgbClr val="404040"/>
                </a:solidFill>
                <a:latin typeface="+mn-lt"/>
              </a:defRPr>
            </a:lvl8pPr>
            <a:lvl9pPr marL="3843338" algn="l" defTabSz="1006475" rtl="0" fontAlgn="base">
              <a:spcBef>
                <a:spcPts val="55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lang="fr-FR" sz="1700" kern="1200">
                <a:solidFill>
                  <a:srgbClr val="404040"/>
                </a:solidFill>
                <a:latin typeface="+mn-lt"/>
              </a:defRPr>
            </a:lvl9pPr>
          </a:lstStyle>
          <a:p>
            <a:pPr marL="503238" lvl="1">
              <a:defRPr/>
            </a:pPr>
            <a:endParaRPr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Espace réservé du contenu 3"/>
          <p:cNvSpPr>
            <a:spLocks noGrp="1"/>
          </p:cNvSpPr>
          <p:nvPr>
            <p:ph idx="1"/>
          </p:nvPr>
        </p:nvSpPr>
        <p:spPr>
          <a:xfrm>
            <a:off x="503238" y="1439922"/>
            <a:ext cx="9074150" cy="5544616"/>
          </a:xfrm>
        </p:spPr>
        <p:txBody>
          <a:bodyPr/>
          <a:lstStyle/>
          <a:p>
            <a:pPr>
              <a:defRPr/>
            </a:pPr>
            <a:r>
              <a:rPr lang="fr-FR" sz="3200" dirty="0" smtClean="0">
                <a:solidFill>
                  <a:schemeClr val="tx1"/>
                </a:solidFill>
              </a:rPr>
              <a:t>→ Continuité par rapport au BP 2018</a:t>
            </a:r>
          </a:p>
          <a:p>
            <a:pPr>
              <a:defRPr/>
            </a:pPr>
            <a:endParaRPr lang="fr-FR" sz="2800" b="1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fr-FR" b="1" dirty="0" smtClean="0">
                <a:solidFill>
                  <a:schemeClr val="tx1"/>
                </a:solidFill>
              </a:rPr>
              <a:t>Evolution des dépenses par chapitre fonctionnel  </a:t>
            </a:r>
          </a:p>
          <a:p>
            <a:pPr>
              <a:defRPr/>
            </a:pPr>
            <a:endParaRPr lang="fr-FR" dirty="0" smtClean="0">
              <a:solidFill>
                <a:schemeClr val="tx1"/>
              </a:solidFill>
            </a:endParaRPr>
          </a:p>
          <a:p>
            <a:pPr>
              <a:defRPr/>
            </a:pPr>
            <a:endParaRPr sz="28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74" y="3275781"/>
            <a:ext cx="9112668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5677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3238" y="0"/>
            <a:ext cx="9074150" cy="971550"/>
          </a:xfrm>
        </p:spPr>
        <p:txBody>
          <a:bodyPr/>
          <a:lstStyle/>
          <a:p>
            <a:pPr>
              <a:defRPr/>
            </a:pPr>
            <a:r>
              <a:rPr sz="4000" dirty="0" smtClean="0">
                <a:solidFill>
                  <a:schemeClr val="tx1"/>
                </a:solidFill>
              </a:rPr>
              <a:t>COMPTE ADMINISTRATIF 2018</a:t>
            </a:r>
            <a:br>
              <a:rPr sz="4000" dirty="0" smtClean="0">
                <a:solidFill>
                  <a:schemeClr val="tx1"/>
                </a:solidFill>
              </a:rPr>
            </a:br>
            <a:r>
              <a:rPr lang="fr-FR" sz="2800" b="1" dirty="0" smtClean="0">
                <a:solidFill>
                  <a:schemeClr val="tx1"/>
                </a:solidFill>
              </a:rPr>
              <a:t>Mode de présentation budgétaire</a:t>
            </a:r>
            <a:endParaRPr sz="2800" b="1" dirty="0">
              <a:solidFill>
                <a:schemeClr val="tx1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503238" y="1475581"/>
            <a:ext cx="9074150" cy="1597025"/>
          </a:xfrm>
        </p:spPr>
        <p:txBody>
          <a:bodyPr/>
          <a:lstStyle/>
          <a:p>
            <a:pPr>
              <a:defRPr/>
            </a:pPr>
            <a:endParaRPr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03238" lvl="1">
              <a:defRPr/>
            </a:pPr>
            <a:endParaRPr sz="24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Espace réservé du contenu 3"/>
          <p:cNvSpPr txBox="1">
            <a:spLocks/>
          </p:cNvSpPr>
          <p:nvPr/>
        </p:nvSpPr>
        <p:spPr bwMode="auto">
          <a:xfrm>
            <a:off x="434703" y="1022279"/>
            <a:ext cx="9074150" cy="335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1006475" rtl="0" eaLnBrk="0" fontAlgn="base" hangingPunct="0">
              <a:spcBef>
                <a:spcPts val="888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lang="fr-FR" sz="2600" kern="1200">
                <a:solidFill>
                  <a:srgbClr val="404040"/>
                </a:solidFill>
                <a:latin typeface="+mj-lt"/>
              </a:defRPr>
            </a:lvl1pPr>
            <a:lvl2pPr marL="503972" lvl="1" indent="0" algn="l" defTabSz="1006475" rtl="0" eaLnBrk="0" fontAlgn="base" hangingPunct="0">
              <a:spcBef>
                <a:spcPts val="775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lang="fr-FR" sz="2200" kern="1200">
                <a:solidFill>
                  <a:srgbClr val="404040"/>
                </a:solidFill>
                <a:latin typeface="+mj-lt"/>
              </a:defRPr>
            </a:lvl2pPr>
            <a:lvl3pPr marL="1007943" lvl="2" indent="0" algn="l" defTabSz="1006475" rtl="0" eaLnBrk="0" fontAlgn="base" hangingPunct="0">
              <a:spcBef>
                <a:spcPts val="663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lang="fr-FR" sz="1900" kern="1200">
                <a:solidFill>
                  <a:srgbClr val="404040"/>
                </a:solidFill>
                <a:latin typeface="+mj-lt"/>
              </a:defRPr>
            </a:lvl3pPr>
            <a:lvl4pPr marL="1511915" lvl="3" indent="0" algn="l" defTabSz="1006475" rtl="0" eaLnBrk="0" fontAlgn="base" hangingPunct="0">
              <a:spcBef>
                <a:spcPts val="55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lang="fr-FR" sz="1700" kern="1200">
                <a:solidFill>
                  <a:srgbClr val="404040"/>
                </a:solidFill>
                <a:latin typeface="+mj-lt"/>
              </a:defRPr>
            </a:lvl4pPr>
            <a:lvl5pPr marL="2015886" lvl="4" indent="0" algn="l" defTabSz="1006475" rtl="0" eaLnBrk="0" fontAlgn="base" hangingPunct="0">
              <a:spcBef>
                <a:spcPts val="55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lang="fr-FR" sz="1700" kern="1200">
                <a:solidFill>
                  <a:srgbClr val="404040"/>
                </a:solidFill>
                <a:latin typeface="+mj-lt"/>
              </a:defRPr>
            </a:lvl5pPr>
            <a:lvl6pPr marL="2471738" algn="l" defTabSz="1006475" rtl="0" fontAlgn="base">
              <a:spcBef>
                <a:spcPts val="55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lang="fr-FR" sz="1700" kern="1200">
                <a:solidFill>
                  <a:srgbClr val="404040"/>
                </a:solidFill>
                <a:latin typeface="+mn-lt"/>
              </a:defRPr>
            </a:lvl6pPr>
            <a:lvl7pPr marL="2928938" algn="l" defTabSz="1006475" rtl="0" fontAlgn="base">
              <a:spcBef>
                <a:spcPts val="55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lang="fr-FR" sz="1700" kern="1200">
                <a:solidFill>
                  <a:srgbClr val="404040"/>
                </a:solidFill>
                <a:latin typeface="+mn-lt"/>
              </a:defRPr>
            </a:lvl7pPr>
            <a:lvl8pPr marL="3386138" algn="l" defTabSz="1006475" rtl="0" fontAlgn="base">
              <a:spcBef>
                <a:spcPts val="55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lang="fr-FR" sz="1700" kern="1200">
                <a:solidFill>
                  <a:srgbClr val="404040"/>
                </a:solidFill>
                <a:latin typeface="+mn-lt"/>
              </a:defRPr>
            </a:lvl8pPr>
            <a:lvl9pPr marL="3843338" algn="l" defTabSz="1006475" rtl="0" fontAlgn="base">
              <a:spcBef>
                <a:spcPts val="55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lang="fr-FR" sz="1700" kern="1200">
                <a:solidFill>
                  <a:srgbClr val="404040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fr-FR" sz="2800" dirty="0" smtClean="0">
                <a:solidFill>
                  <a:schemeClr val="tx1"/>
                </a:solidFill>
              </a:rPr>
              <a:t>La nomenclature comptable se décline en :</a:t>
            </a:r>
          </a:p>
          <a:p>
            <a:pPr>
              <a:defRPr/>
            </a:pPr>
            <a:r>
              <a:rPr lang="fr-FR" sz="2800" dirty="0" smtClean="0">
                <a:solidFill>
                  <a:schemeClr val="tx1"/>
                </a:solidFill>
              </a:rPr>
              <a:t>			</a:t>
            </a:r>
          </a:p>
          <a:p>
            <a:pPr>
              <a:defRPr/>
            </a:pPr>
            <a:endParaRPr lang="fr-FR" sz="2800" dirty="0">
              <a:solidFill>
                <a:schemeClr val="tx1"/>
              </a:solidFill>
            </a:endParaRPr>
          </a:p>
          <a:p>
            <a:pPr>
              <a:defRPr/>
            </a:pPr>
            <a:endParaRPr lang="fr-FR" sz="28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fr-FR" sz="28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fr-F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		</a:t>
            </a:r>
          </a:p>
          <a:p>
            <a:pPr>
              <a:defRPr/>
            </a:pPr>
            <a:endParaRPr lang="fr-FR" sz="1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fr-FR" sz="2800" dirty="0" smtClean="0">
                <a:solidFill>
                  <a:schemeClr val="tx1"/>
                </a:solidFill>
              </a:rPr>
              <a:t>Avec possibilité de ventilations internes par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800" dirty="0" smtClean="0">
                <a:solidFill>
                  <a:schemeClr val="tx1"/>
                </a:solidFill>
              </a:rPr>
              <a:t>:</a:t>
            </a:r>
            <a:endParaRPr lang="fr-F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741459" y="3124178"/>
            <a:ext cx="2088232" cy="86409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Articles</a:t>
            </a:r>
            <a:endParaRPr lang="fr-FR" sz="2000" b="1" dirty="0"/>
          </a:p>
        </p:txBody>
      </p:sp>
      <p:sp>
        <p:nvSpPr>
          <p:cNvPr id="7" name="Ellipse 6"/>
          <p:cNvSpPr/>
          <p:nvPr/>
        </p:nvSpPr>
        <p:spPr>
          <a:xfrm>
            <a:off x="751814" y="1838097"/>
            <a:ext cx="2088232" cy="86409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Chapitres</a:t>
            </a:r>
            <a:endParaRPr lang="fr-FR" sz="2000" b="1" dirty="0"/>
          </a:p>
        </p:txBody>
      </p:sp>
      <p:sp>
        <p:nvSpPr>
          <p:cNvPr id="9" name="Ellipse 8"/>
          <p:cNvSpPr/>
          <p:nvPr/>
        </p:nvSpPr>
        <p:spPr>
          <a:xfrm>
            <a:off x="755359" y="6372125"/>
            <a:ext cx="2088232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Antennes</a:t>
            </a:r>
            <a:endParaRPr lang="fr-FR" sz="2000" b="1" dirty="0"/>
          </a:p>
        </p:txBody>
      </p:sp>
      <p:sp>
        <p:nvSpPr>
          <p:cNvPr id="10" name="Ellipse 9"/>
          <p:cNvSpPr/>
          <p:nvPr/>
        </p:nvSpPr>
        <p:spPr>
          <a:xfrm>
            <a:off x="756291" y="5186856"/>
            <a:ext cx="2088232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Services</a:t>
            </a:r>
            <a:endParaRPr lang="fr-FR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3211204" y="1567372"/>
            <a:ext cx="6479812" cy="2520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fr-FR" sz="2000" b="1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fr-FR" sz="26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fr-FR" sz="26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fr-FR" sz="2600" dirty="0" smtClean="0">
                <a:solidFill>
                  <a:schemeClr val="tx1"/>
                </a:solidFill>
              </a:rPr>
              <a:t>par </a:t>
            </a:r>
            <a:r>
              <a:rPr lang="fr-FR" sz="2600" dirty="0">
                <a:solidFill>
                  <a:schemeClr val="tx1"/>
                </a:solidFill>
              </a:rPr>
              <a:t>nature ou </a:t>
            </a:r>
            <a:r>
              <a:rPr lang="fr-FR" sz="2600" dirty="0" smtClean="0">
                <a:solidFill>
                  <a:schemeClr val="tx1"/>
                </a:solidFill>
              </a:rPr>
              <a:t>fonction</a:t>
            </a:r>
          </a:p>
          <a:p>
            <a:pPr>
              <a:defRPr/>
            </a:pPr>
            <a:r>
              <a:rPr lang="fr-FR" sz="2400" u="sng" dirty="0" smtClean="0">
                <a:solidFill>
                  <a:schemeClr val="accent2"/>
                </a:solidFill>
              </a:rPr>
              <a:t>Ex 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>
                <a:solidFill>
                  <a:schemeClr val="accent2"/>
                </a:solidFill>
              </a:rPr>
              <a:t>: </a:t>
            </a:r>
            <a:r>
              <a:rPr lang="fr-FR" sz="2400" dirty="0" smtClean="0">
                <a:solidFill>
                  <a:schemeClr val="accent2"/>
                </a:solidFill>
              </a:rPr>
              <a:t>012 – Charges de personnel</a:t>
            </a:r>
          </a:p>
          <a:p>
            <a:pPr>
              <a:defRPr/>
            </a:pPr>
            <a:r>
              <a:rPr lang="fr-FR" sz="2400" dirty="0" smtClean="0">
                <a:solidFill>
                  <a:schemeClr val="accent2"/>
                </a:solidFill>
              </a:rPr>
              <a:t>	  924/904 </a:t>
            </a:r>
            <a:r>
              <a:rPr lang="fr-FR" sz="2400" dirty="0" smtClean="0">
                <a:solidFill>
                  <a:schemeClr val="accent2"/>
                </a:solidFill>
              </a:rPr>
              <a:t>– Sport et jeunesse </a:t>
            </a:r>
            <a:endParaRPr lang="fr-FR" sz="2400" dirty="0" smtClean="0">
              <a:solidFill>
                <a:schemeClr val="accent2"/>
              </a:solidFill>
            </a:endParaRPr>
          </a:p>
          <a:p>
            <a:pPr>
              <a:defRPr/>
            </a:pPr>
            <a:endParaRPr lang="fr-FR" sz="1500" dirty="0" smtClean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fr-FR" sz="2400" dirty="0">
                <a:solidFill>
                  <a:schemeClr val="tx1"/>
                </a:solidFill>
              </a:rPr>
              <a:t>imputation comptable de la dépense ou </a:t>
            </a:r>
            <a:r>
              <a:rPr lang="fr-FR" sz="2400" dirty="0" smtClean="0">
                <a:solidFill>
                  <a:schemeClr val="tx1"/>
                </a:solidFill>
              </a:rPr>
              <a:t>recette </a:t>
            </a:r>
          </a:p>
          <a:p>
            <a:pPr>
              <a:defRPr/>
            </a:pPr>
            <a:r>
              <a:rPr lang="fr-FR" sz="2400" u="sng" dirty="0" smtClean="0">
                <a:solidFill>
                  <a:schemeClr val="accent2"/>
                </a:solidFill>
              </a:rPr>
              <a:t>Ex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>
                <a:solidFill>
                  <a:schemeClr val="accent2"/>
                </a:solidFill>
              </a:rPr>
              <a:t>: 60612 – Energie électricité</a:t>
            </a:r>
          </a:p>
          <a:p>
            <a:pPr>
              <a:defRPr/>
            </a:pPr>
            <a:endParaRPr lang="fr-FR" sz="2400" b="1" dirty="0">
              <a:solidFill>
                <a:schemeClr val="tx1"/>
              </a:solidFill>
            </a:endParaRPr>
          </a:p>
          <a:p>
            <a:pPr>
              <a:defRPr/>
            </a:pPr>
            <a:endParaRPr lang="fr-FR" sz="2400" dirty="0" smtClean="0">
              <a:solidFill>
                <a:schemeClr val="accent2"/>
              </a:solidFill>
            </a:endParaRPr>
          </a:p>
          <a:p>
            <a:pPr>
              <a:defRPr/>
            </a:pPr>
            <a:endParaRPr lang="fr-FR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35453" y="5003973"/>
            <a:ext cx="6584855" cy="24122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fr-FR" sz="2600" dirty="0" smtClean="0">
                <a:solidFill>
                  <a:schemeClr val="tx1"/>
                </a:solidFill>
              </a:rPr>
              <a:t>regroupent les dépenses et recettes gérées par un service. </a:t>
            </a:r>
            <a:r>
              <a:rPr lang="fr-FR" sz="2400" u="sng" dirty="0" smtClean="0">
                <a:solidFill>
                  <a:schemeClr val="tx2">
                    <a:lumMod val="75000"/>
                  </a:schemeClr>
                </a:solidFill>
              </a:rPr>
              <a:t>Ex </a:t>
            </a:r>
            <a:r>
              <a:rPr lang="fr-FR" sz="2400" u="sng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r>
              <a:rPr lang="fr-FR" sz="2400" dirty="0" smtClean="0">
                <a:solidFill>
                  <a:schemeClr val="tx2">
                    <a:lumMod val="75000"/>
                  </a:schemeClr>
                </a:solidFill>
              </a:rPr>
              <a:t> PISC - piscine, STA - services techniques</a:t>
            </a:r>
          </a:p>
          <a:p>
            <a:pPr>
              <a:defRPr/>
            </a:pPr>
            <a:endParaRPr lang="fr-FR" sz="5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r>
              <a:rPr lang="fr-FR" sz="2600" dirty="0">
                <a:solidFill>
                  <a:schemeClr val="tx1"/>
                </a:solidFill>
              </a:rPr>
              <a:t>regroupent les dépenses et recettes </a:t>
            </a:r>
            <a:r>
              <a:rPr lang="fr-FR" sz="2600" dirty="0" smtClean="0">
                <a:solidFill>
                  <a:schemeClr val="tx1"/>
                </a:solidFill>
              </a:rPr>
              <a:t>réalisées pour un équipement. </a:t>
            </a:r>
            <a:r>
              <a:rPr lang="fr-FR" sz="2400" u="sng" dirty="0" smtClean="0">
                <a:solidFill>
                  <a:schemeClr val="tx2">
                    <a:lumMod val="75000"/>
                  </a:schemeClr>
                </a:solidFill>
              </a:rPr>
              <a:t>Ex </a:t>
            </a:r>
            <a:r>
              <a:rPr lang="fr-FR" sz="2400" u="sng" dirty="0">
                <a:solidFill>
                  <a:schemeClr val="tx2">
                    <a:lumMod val="75000"/>
                  </a:schemeClr>
                </a:solidFill>
              </a:rPr>
              <a:t>:</a:t>
            </a:r>
            <a:r>
              <a:rPr lang="fr-FR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2400" dirty="0" smtClean="0">
                <a:solidFill>
                  <a:schemeClr val="tx2">
                    <a:lumMod val="75000"/>
                  </a:schemeClr>
                </a:solidFill>
              </a:rPr>
              <a:t>0248 – Salle Boum </a:t>
            </a:r>
          </a:p>
          <a:p>
            <a:pPr>
              <a:defRPr/>
            </a:pPr>
            <a:endParaRPr lang="fr-FR" sz="5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endParaRPr lang="fr-FR" sz="1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6188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3238" y="0"/>
            <a:ext cx="9074150" cy="971550"/>
          </a:xfrm>
        </p:spPr>
        <p:txBody>
          <a:bodyPr/>
          <a:lstStyle/>
          <a:p>
            <a:pPr>
              <a:defRPr/>
            </a:pPr>
            <a:r>
              <a:rPr sz="4000" dirty="0" smtClean="0">
                <a:solidFill>
                  <a:schemeClr val="tx1"/>
                </a:solidFill>
              </a:rPr>
              <a:t>BUDGET PRIMITIF 2019</a:t>
            </a:r>
            <a:br>
              <a:rPr sz="4000" dirty="0" smtClean="0">
                <a:solidFill>
                  <a:schemeClr val="tx1"/>
                </a:solidFill>
              </a:rPr>
            </a:br>
            <a:r>
              <a:rPr lang="fr-FR" sz="3200" b="1" dirty="0" smtClean="0">
                <a:solidFill>
                  <a:schemeClr val="tx1"/>
                </a:solidFill>
              </a:rPr>
              <a:t>Dépenses de fonctionnement</a:t>
            </a:r>
            <a:endParaRPr sz="3200" b="1" dirty="0">
              <a:solidFill>
                <a:schemeClr val="tx1"/>
              </a:solidFill>
            </a:endParaRPr>
          </a:p>
        </p:txBody>
      </p:sp>
      <p:sp>
        <p:nvSpPr>
          <p:cNvPr id="5" name="Espace réservé du contenu 3"/>
          <p:cNvSpPr txBox="1">
            <a:spLocks/>
          </p:cNvSpPr>
          <p:nvPr/>
        </p:nvSpPr>
        <p:spPr bwMode="auto">
          <a:xfrm>
            <a:off x="511174" y="4212230"/>
            <a:ext cx="9074150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l" defTabSz="1006475" rtl="0" eaLnBrk="0" fontAlgn="base" hangingPunct="0">
              <a:spcBef>
                <a:spcPts val="888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lang="fr-FR" sz="2600" kern="1200">
                <a:solidFill>
                  <a:srgbClr val="404040"/>
                </a:solidFill>
                <a:latin typeface="+mj-lt"/>
              </a:defRPr>
            </a:lvl1pPr>
            <a:lvl2pPr marL="503972" lvl="1" indent="0" algn="l" defTabSz="1006475" rtl="0" eaLnBrk="0" fontAlgn="base" hangingPunct="0">
              <a:spcBef>
                <a:spcPts val="775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lang="fr-FR" sz="2200" kern="1200">
                <a:solidFill>
                  <a:srgbClr val="404040"/>
                </a:solidFill>
                <a:latin typeface="+mj-lt"/>
              </a:defRPr>
            </a:lvl2pPr>
            <a:lvl3pPr marL="1007943" lvl="2" indent="0" algn="l" defTabSz="1006475" rtl="0" eaLnBrk="0" fontAlgn="base" hangingPunct="0">
              <a:spcBef>
                <a:spcPts val="663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lang="fr-FR" sz="1900" kern="1200">
                <a:solidFill>
                  <a:srgbClr val="404040"/>
                </a:solidFill>
                <a:latin typeface="+mj-lt"/>
              </a:defRPr>
            </a:lvl3pPr>
            <a:lvl4pPr marL="1511915" lvl="3" indent="0" algn="l" defTabSz="1006475" rtl="0" eaLnBrk="0" fontAlgn="base" hangingPunct="0">
              <a:spcBef>
                <a:spcPts val="55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lang="fr-FR" sz="1700" kern="1200">
                <a:solidFill>
                  <a:srgbClr val="404040"/>
                </a:solidFill>
                <a:latin typeface="+mj-lt"/>
              </a:defRPr>
            </a:lvl4pPr>
            <a:lvl5pPr marL="2015886" lvl="4" indent="0" algn="l" defTabSz="1006475" rtl="0" eaLnBrk="0" fontAlgn="base" hangingPunct="0">
              <a:spcBef>
                <a:spcPts val="55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lang="fr-FR" sz="1700" kern="1200">
                <a:solidFill>
                  <a:srgbClr val="404040"/>
                </a:solidFill>
                <a:latin typeface="+mj-lt"/>
              </a:defRPr>
            </a:lvl5pPr>
            <a:lvl6pPr marL="2471738" algn="l" defTabSz="1006475" rtl="0" fontAlgn="base">
              <a:spcBef>
                <a:spcPts val="55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lang="fr-FR" sz="1700" kern="1200">
                <a:solidFill>
                  <a:srgbClr val="404040"/>
                </a:solidFill>
                <a:latin typeface="+mn-lt"/>
              </a:defRPr>
            </a:lvl6pPr>
            <a:lvl7pPr marL="2928938" algn="l" defTabSz="1006475" rtl="0" fontAlgn="base">
              <a:spcBef>
                <a:spcPts val="55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lang="fr-FR" sz="1700" kern="1200">
                <a:solidFill>
                  <a:srgbClr val="404040"/>
                </a:solidFill>
                <a:latin typeface="+mn-lt"/>
              </a:defRPr>
            </a:lvl7pPr>
            <a:lvl8pPr marL="3386138" algn="l" defTabSz="1006475" rtl="0" fontAlgn="base">
              <a:spcBef>
                <a:spcPts val="55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lang="fr-FR" sz="1700" kern="1200">
                <a:solidFill>
                  <a:srgbClr val="404040"/>
                </a:solidFill>
                <a:latin typeface="+mn-lt"/>
              </a:defRPr>
            </a:lvl8pPr>
            <a:lvl9pPr marL="3843338" algn="l" defTabSz="1006475" rtl="0" fontAlgn="base">
              <a:spcBef>
                <a:spcPts val="55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lang="fr-FR" sz="1700" kern="1200">
                <a:solidFill>
                  <a:srgbClr val="404040"/>
                </a:solidFill>
                <a:latin typeface="+mn-lt"/>
              </a:defRPr>
            </a:lvl9pPr>
          </a:lstStyle>
          <a:p>
            <a:pPr marL="503238" lvl="1">
              <a:defRPr/>
            </a:pPr>
            <a:endParaRPr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Espace réservé du contenu 3"/>
          <p:cNvSpPr>
            <a:spLocks noGrp="1"/>
          </p:cNvSpPr>
          <p:nvPr>
            <p:ph idx="1"/>
          </p:nvPr>
        </p:nvSpPr>
        <p:spPr>
          <a:xfrm>
            <a:off x="261442" y="1573366"/>
            <a:ext cx="9074150" cy="539715"/>
          </a:xfrm>
        </p:spPr>
        <p:txBody>
          <a:bodyPr/>
          <a:lstStyle/>
          <a:p>
            <a:pPr>
              <a:defRPr/>
            </a:pPr>
            <a:r>
              <a:rPr lang="fr-FR" sz="3200" dirty="0" smtClean="0">
                <a:solidFill>
                  <a:schemeClr val="tx1"/>
                </a:solidFill>
              </a:rPr>
              <a:t>→ Continuité par rapport au BP 2018</a:t>
            </a:r>
          </a:p>
          <a:p>
            <a:pPr>
              <a:defRPr/>
            </a:pPr>
            <a:endParaRPr lang="fr-FR" sz="2800" b="1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fr-FR" b="1" dirty="0" smtClean="0">
                <a:solidFill>
                  <a:schemeClr val="tx1"/>
                </a:solidFill>
              </a:rPr>
              <a:t>Ventilation </a:t>
            </a:r>
            <a:r>
              <a:rPr lang="fr-FR" b="1" dirty="0">
                <a:solidFill>
                  <a:schemeClr val="tx1"/>
                </a:solidFill>
              </a:rPr>
              <a:t>des dépenses par chapitre fonctionnel </a:t>
            </a:r>
            <a:endParaRPr lang="fr-FR" b="1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fr-FR" b="1" dirty="0" smtClean="0">
                <a:solidFill>
                  <a:schemeClr val="tx1"/>
                </a:solidFill>
              </a:rPr>
              <a:t> </a:t>
            </a:r>
            <a:endParaRPr lang="fr-FR" b="1" dirty="0">
              <a:solidFill>
                <a:schemeClr val="tx1"/>
              </a:solidFill>
            </a:endParaRPr>
          </a:p>
          <a:p>
            <a:pPr>
              <a:defRPr/>
            </a:pPr>
            <a:endParaRPr lang="fr-FR" dirty="0" smtClean="0">
              <a:solidFill>
                <a:schemeClr val="tx1"/>
              </a:solidFill>
            </a:endParaRPr>
          </a:p>
          <a:p>
            <a:pPr>
              <a:defRPr/>
            </a:pPr>
            <a:endParaRPr sz="28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9593" y="3340556"/>
            <a:ext cx="4836923" cy="292762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982" y="3340556"/>
            <a:ext cx="4558535" cy="292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6120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3238" y="0"/>
            <a:ext cx="9074150" cy="971550"/>
          </a:xfrm>
        </p:spPr>
        <p:txBody>
          <a:bodyPr/>
          <a:lstStyle/>
          <a:p>
            <a:pPr>
              <a:defRPr/>
            </a:pPr>
            <a:r>
              <a:rPr sz="4000" dirty="0" smtClean="0">
                <a:solidFill>
                  <a:schemeClr val="tx1"/>
                </a:solidFill>
              </a:rPr>
              <a:t>BUDGET PRIMITIF 2019</a:t>
            </a:r>
            <a:br>
              <a:rPr sz="4000" dirty="0" smtClean="0">
                <a:solidFill>
                  <a:schemeClr val="tx1"/>
                </a:solidFill>
              </a:rPr>
            </a:br>
            <a:r>
              <a:rPr lang="fr-FR" sz="3600" b="1" dirty="0" smtClean="0">
                <a:solidFill>
                  <a:schemeClr val="tx1"/>
                </a:solidFill>
              </a:rPr>
              <a:t>Fonctionnement</a:t>
            </a:r>
            <a:endParaRPr sz="3600" b="1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4029" y="1187549"/>
            <a:ext cx="9072563" cy="5773007"/>
          </a:xfrm>
        </p:spPr>
        <p:txBody>
          <a:bodyPr/>
          <a:lstStyle/>
          <a:p>
            <a:endParaRPr lang="fr-FR" b="1" u="sng" dirty="0" smtClean="0"/>
          </a:p>
          <a:p>
            <a:r>
              <a:rPr lang="fr-FR" b="1" dirty="0" smtClean="0">
                <a:solidFill>
                  <a:schemeClr val="tx1"/>
                </a:solidFill>
              </a:rPr>
              <a:t>Bilan prévisionnel 2019 </a:t>
            </a:r>
          </a:p>
          <a:p>
            <a:endParaRPr lang="fr-FR" b="1" dirty="0"/>
          </a:p>
          <a:p>
            <a:endParaRPr lang="fr-FR" b="1" dirty="0" smtClean="0"/>
          </a:p>
          <a:p>
            <a:endParaRPr lang="fr-FR" b="1" dirty="0"/>
          </a:p>
          <a:p>
            <a:endParaRPr lang="fr-FR" b="1" dirty="0" smtClean="0"/>
          </a:p>
          <a:p>
            <a:endParaRPr lang="fr-FR" b="1" dirty="0"/>
          </a:p>
          <a:p>
            <a:endParaRPr lang="fr-FR" b="1" dirty="0" smtClean="0"/>
          </a:p>
          <a:p>
            <a:endParaRPr lang="fr-FR" b="1" dirty="0"/>
          </a:p>
          <a:p>
            <a:endParaRPr lang="fr-FR" b="1" dirty="0" smtClean="0"/>
          </a:p>
          <a:p>
            <a:endParaRPr lang="fr-FR" b="1" dirty="0"/>
          </a:p>
          <a:p>
            <a:endParaRPr lang="fr-FR" b="1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569" y="1979637"/>
            <a:ext cx="9111023" cy="470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2556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3238" y="0"/>
            <a:ext cx="9074150" cy="971550"/>
          </a:xfrm>
        </p:spPr>
        <p:txBody>
          <a:bodyPr/>
          <a:lstStyle/>
          <a:p>
            <a:pPr>
              <a:defRPr/>
            </a:pPr>
            <a:r>
              <a:rPr lang="fr-FR" sz="4000" dirty="0">
                <a:solidFill>
                  <a:schemeClr val="tx1"/>
                </a:solidFill>
              </a:rPr>
              <a:t>BUDGET </a:t>
            </a:r>
            <a:r>
              <a:rPr lang="fr-FR" sz="4000" dirty="0" smtClean="0">
                <a:solidFill>
                  <a:schemeClr val="tx1"/>
                </a:solidFill>
              </a:rPr>
              <a:t>PRIMITIF 2019</a:t>
            </a:r>
            <a:r>
              <a:rPr lang="fr-FR" sz="4000" dirty="0">
                <a:solidFill>
                  <a:schemeClr val="tx1"/>
                </a:solidFill>
              </a:rPr>
              <a:t/>
            </a:r>
            <a:br>
              <a:rPr lang="fr-FR" sz="4000" dirty="0">
                <a:solidFill>
                  <a:schemeClr val="tx1"/>
                </a:solidFill>
              </a:rPr>
            </a:br>
            <a:r>
              <a:rPr lang="fr-FR" sz="3200" b="1" dirty="0" smtClean="0">
                <a:solidFill>
                  <a:schemeClr val="tx1"/>
                </a:solidFill>
              </a:rPr>
              <a:t>Investissement </a:t>
            </a:r>
            <a:endParaRPr sz="3200" b="1" dirty="0">
              <a:solidFill>
                <a:schemeClr val="tx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3600152" y="2094292"/>
            <a:ext cx="2544762" cy="692297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2000" b="1" dirty="0">
                <a:solidFill>
                  <a:schemeClr val="bg1"/>
                </a:solidFill>
              </a:rPr>
              <a:t>Crèche « Europe »</a:t>
            </a: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808372"/>
              </p:ext>
            </p:extLst>
          </p:nvPr>
        </p:nvGraphicFramePr>
        <p:xfrm>
          <a:off x="5248275" y="2915741"/>
          <a:ext cx="4350914" cy="16169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75457"/>
                <a:gridCol w="2175457"/>
              </a:tblGrid>
              <a:tr h="50405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COÛT</a:t>
                      </a:r>
                      <a:r>
                        <a:rPr lang="fr-FR" sz="20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OPERATION</a:t>
                      </a:r>
                      <a:endParaRPr lang="fr-FR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8" marR="9528" marT="951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8" marR="9528" marT="951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556451"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Dépenses (HT)</a:t>
                      </a:r>
                      <a:endParaRPr lang="fr-FR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8" marR="9528" marT="951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2 147 000 €</a:t>
                      </a:r>
                      <a:endParaRPr lang="fr-FR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8" marR="9528" marT="95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56451"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Recettes</a:t>
                      </a:r>
                      <a:endParaRPr lang="fr-FR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8" marR="9528" marT="951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1 128 300 €</a:t>
                      </a:r>
                      <a:endParaRPr lang="fr-FR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8" marR="9528" marT="95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38" y="3199261"/>
            <a:ext cx="4579515" cy="2010491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57" y="5291785"/>
            <a:ext cx="4579515" cy="1864364"/>
          </a:xfrm>
          <a:prstGeom prst="rect">
            <a:avLst/>
          </a:prstGeom>
        </p:spPr>
      </p:pic>
      <p:pic>
        <p:nvPicPr>
          <p:cNvPr id="12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275" y="4716161"/>
            <a:ext cx="4329113" cy="243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Espace réservé du contenu 3"/>
          <p:cNvSpPr txBox="1">
            <a:spLocks/>
          </p:cNvSpPr>
          <p:nvPr/>
        </p:nvSpPr>
        <p:spPr bwMode="auto">
          <a:xfrm>
            <a:off x="503238" y="1175129"/>
            <a:ext cx="9074150" cy="537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1006475" rtl="0" eaLnBrk="0" fontAlgn="base" hangingPunct="0">
              <a:spcBef>
                <a:spcPts val="888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lang="fr-FR" sz="2600" kern="1200">
                <a:solidFill>
                  <a:srgbClr val="404040"/>
                </a:solidFill>
                <a:latin typeface="+mj-lt"/>
              </a:defRPr>
            </a:lvl1pPr>
            <a:lvl2pPr marL="503972" lvl="1" indent="0" algn="l" defTabSz="1006475" rtl="0" eaLnBrk="0" fontAlgn="base" hangingPunct="0">
              <a:spcBef>
                <a:spcPts val="775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lang="fr-FR" sz="2200" kern="1200">
                <a:solidFill>
                  <a:srgbClr val="404040"/>
                </a:solidFill>
                <a:latin typeface="+mj-lt"/>
              </a:defRPr>
            </a:lvl2pPr>
            <a:lvl3pPr marL="1007943" lvl="2" indent="0" algn="l" defTabSz="1006475" rtl="0" eaLnBrk="0" fontAlgn="base" hangingPunct="0">
              <a:spcBef>
                <a:spcPts val="663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lang="fr-FR" sz="1900" kern="1200">
                <a:solidFill>
                  <a:srgbClr val="404040"/>
                </a:solidFill>
                <a:latin typeface="+mj-lt"/>
              </a:defRPr>
            </a:lvl3pPr>
            <a:lvl4pPr marL="1511915" lvl="3" indent="0" algn="l" defTabSz="1006475" rtl="0" eaLnBrk="0" fontAlgn="base" hangingPunct="0">
              <a:spcBef>
                <a:spcPts val="55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lang="fr-FR" sz="1700" kern="1200">
                <a:solidFill>
                  <a:srgbClr val="404040"/>
                </a:solidFill>
                <a:latin typeface="+mj-lt"/>
              </a:defRPr>
            </a:lvl4pPr>
            <a:lvl5pPr marL="2015886" lvl="4" indent="0" algn="l" defTabSz="1006475" rtl="0" eaLnBrk="0" fontAlgn="base" hangingPunct="0">
              <a:spcBef>
                <a:spcPts val="55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lang="fr-FR" sz="1700" kern="1200">
                <a:solidFill>
                  <a:srgbClr val="404040"/>
                </a:solidFill>
                <a:latin typeface="+mj-lt"/>
              </a:defRPr>
            </a:lvl5pPr>
            <a:lvl6pPr marL="2471738" algn="l" defTabSz="1006475" rtl="0" fontAlgn="base">
              <a:spcBef>
                <a:spcPts val="55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lang="fr-FR" sz="1700" kern="1200">
                <a:solidFill>
                  <a:srgbClr val="404040"/>
                </a:solidFill>
                <a:latin typeface="+mn-lt"/>
              </a:defRPr>
            </a:lvl6pPr>
            <a:lvl7pPr marL="2928938" algn="l" defTabSz="1006475" rtl="0" fontAlgn="base">
              <a:spcBef>
                <a:spcPts val="55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lang="fr-FR" sz="1700" kern="1200">
                <a:solidFill>
                  <a:srgbClr val="404040"/>
                </a:solidFill>
                <a:latin typeface="+mn-lt"/>
              </a:defRPr>
            </a:lvl7pPr>
            <a:lvl8pPr marL="3386138" algn="l" defTabSz="1006475" rtl="0" fontAlgn="base">
              <a:spcBef>
                <a:spcPts val="55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lang="fr-FR" sz="1700" kern="1200">
                <a:solidFill>
                  <a:srgbClr val="404040"/>
                </a:solidFill>
                <a:latin typeface="+mn-lt"/>
              </a:defRPr>
            </a:lvl8pPr>
            <a:lvl9pPr marL="3843338" algn="l" defTabSz="1006475" rtl="0" fontAlgn="base">
              <a:spcBef>
                <a:spcPts val="55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lang="fr-FR" sz="1700" kern="1200">
                <a:solidFill>
                  <a:srgbClr val="404040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fr-FR" sz="3200" b="1" dirty="0" smtClean="0">
                <a:solidFill>
                  <a:schemeClr val="tx1"/>
                </a:solidFill>
              </a:rPr>
              <a:t>Redémarrage PRU : </a:t>
            </a:r>
            <a:r>
              <a:rPr lang="fr-FR" sz="3200" b="1" dirty="0" smtClean="0">
                <a:solidFill>
                  <a:schemeClr val="accent2"/>
                </a:solidFill>
              </a:rPr>
              <a:t>2,39 M€</a:t>
            </a:r>
            <a:endParaRPr lang="fr-FR" sz="32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3238" y="0"/>
            <a:ext cx="9074150" cy="971550"/>
          </a:xfrm>
        </p:spPr>
        <p:txBody>
          <a:bodyPr/>
          <a:lstStyle/>
          <a:p>
            <a:pPr>
              <a:defRPr/>
            </a:pPr>
            <a:r>
              <a:rPr lang="fr-FR" sz="4000" dirty="0">
                <a:solidFill>
                  <a:schemeClr val="tx1"/>
                </a:solidFill>
              </a:rPr>
              <a:t>BUDGET </a:t>
            </a:r>
            <a:r>
              <a:rPr lang="fr-FR" sz="4000" dirty="0" smtClean="0">
                <a:solidFill>
                  <a:schemeClr val="tx1"/>
                </a:solidFill>
              </a:rPr>
              <a:t>PRIMITIF 2019</a:t>
            </a:r>
            <a:r>
              <a:rPr lang="fr-FR" sz="4000" dirty="0">
                <a:solidFill>
                  <a:schemeClr val="tx1"/>
                </a:solidFill>
              </a:rPr>
              <a:t/>
            </a:r>
            <a:br>
              <a:rPr lang="fr-FR" sz="4000" dirty="0">
                <a:solidFill>
                  <a:schemeClr val="tx1"/>
                </a:solidFill>
              </a:rPr>
            </a:br>
            <a:r>
              <a:rPr lang="fr-FR" sz="3200" b="1" dirty="0" smtClean="0">
                <a:solidFill>
                  <a:schemeClr val="tx1"/>
                </a:solidFill>
              </a:rPr>
              <a:t>Investissement </a:t>
            </a:r>
            <a:endParaRPr sz="3200" b="1" dirty="0">
              <a:solidFill>
                <a:schemeClr val="tx1"/>
              </a:solidFill>
            </a:endParaRPr>
          </a:p>
        </p:txBody>
      </p:sp>
      <p:sp>
        <p:nvSpPr>
          <p:cNvPr id="13" name="Espace réservé du contenu 3"/>
          <p:cNvSpPr txBox="1">
            <a:spLocks/>
          </p:cNvSpPr>
          <p:nvPr/>
        </p:nvSpPr>
        <p:spPr bwMode="auto">
          <a:xfrm>
            <a:off x="485150" y="1331565"/>
            <a:ext cx="9235681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1006475" rtl="0" eaLnBrk="0" fontAlgn="base" hangingPunct="0">
              <a:spcBef>
                <a:spcPts val="888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lang="fr-FR" sz="2600" kern="1200">
                <a:solidFill>
                  <a:srgbClr val="404040"/>
                </a:solidFill>
                <a:latin typeface="+mj-lt"/>
              </a:defRPr>
            </a:lvl1pPr>
            <a:lvl2pPr marL="503972" lvl="1" indent="0" algn="l" defTabSz="1006475" rtl="0" eaLnBrk="0" fontAlgn="base" hangingPunct="0">
              <a:spcBef>
                <a:spcPts val="775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lang="fr-FR" sz="2200" kern="1200">
                <a:solidFill>
                  <a:srgbClr val="404040"/>
                </a:solidFill>
                <a:latin typeface="+mj-lt"/>
              </a:defRPr>
            </a:lvl2pPr>
            <a:lvl3pPr marL="1007943" lvl="2" indent="0" algn="l" defTabSz="1006475" rtl="0" eaLnBrk="0" fontAlgn="base" hangingPunct="0">
              <a:spcBef>
                <a:spcPts val="663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lang="fr-FR" sz="1900" kern="1200">
                <a:solidFill>
                  <a:srgbClr val="404040"/>
                </a:solidFill>
                <a:latin typeface="+mj-lt"/>
              </a:defRPr>
            </a:lvl3pPr>
            <a:lvl4pPr marL="1511915" lvl="3" indent="0" algn="l" defTabSz="1006475" rtl="0" eaLnBrk="0" fontAlgn="base" hangingPunct="0">
              <a:spcBef>
                <a:spcPts val="55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lang="fr-FR" sz="1700" kern="1200">
                <a:solidFill>
                  <a:srgbClr val="404040"/>
                </a:solidFill>
                <a:latin typeface="+mj-lt"/>
              </a:defRPr>
            </a:lvl4pPr>
            <a:lvl5pPr marL="2015886" lvl="4" indent="0" algn="l" defTabSz="1006475" rtl="0" eaLnBrk="0" fontAlgn="base" hangingPunct="0">
              <a:spcBef>
                <a:spcPts val="55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lang="fr-FR" sz="1700" kern="1200">
                <a:solidFill>
                  <a:srgbClr val="404040"/>
                </a:solidFill>
                <a:latin typeface="+mj-lt"/>
              </a:defRPr>
            </a:lvl5pPr>
            <a:lvl6pPr marL="2471738" algn="l" defTabSz="1006475" rtl="0" fontAlgn="base">
              <a:spcBef>
                <a:spcPts val="55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lang="fr-FR" sz="1700" kern="1200">
                <a:solidFill>
                  <a:srgbClr val="404040"/>
                </a:solidFill>
                <a:latin typeface="+mn-lt"/>
              </a:defRPr>
            </a:lvl6pPr>
            <a:lvl7pPr marL="2928938" algn="l" defTabSz="1006475" rtl="0" fontAlgn="base">
              <a:spcBef>
                <a:spcPts val="55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lang="fr-FR" sz="1700" kern="1200">
                <a:solidFill>
                  <a:srgbClr val="404040"/>
                </a:solidFill>
                <a:latin typeface="+mn-lt"/>
              </a:defRPr>
            </a:lvl7pPr>
            <a:lvl8pPr marL="3386138" algn="l" defTabSz="1006475" rtl="0" fontAlgn="base">
              <a:spcBef>
                <a:spcPts val="55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lang="fr-FR" sz="1700" kern="1200">
                <a:solidFill>
                  <a:srgbClr val="404040"/>
                </a:solidFill>
                <a:latin typeface="+mn-lt"/>
              </a:defRPr>
            </a:lvl8pPr>
            <a:lvl9pPr marL="3843338" algn="l" defTabSz="1006475" rtl="0" fontAlgn="base">
              <a:spcBef>
                <a:spcPts val="55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lang="fr-FR" sz="1700" kern="1200">
                <a:solidFill>
                  <a:srgbClr val="404040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fr-FR" sz="3200" b="1" dirty="0" smtClean="0">
                <a:solidFill>
                  <a:schemeClr val="tx1"/>
                </a:solidFill>
              </a:rPr>
              <a:t>Travaux de maintenance : </a:t>
            </a:r>
            <a:r>
              <a:rPr lang="fr-FR" sz="3200" b="1" dirty="0" smtClean="0">
                <a:solidFill>
                  <a:schemeClr val="accent2"/>
                </a:solidFill>
              </a:rPr>
              <a:t>1,54 M€</a:t>
            </a:r>
          </a:p>
          <a:p>
            <a:pPr>
              <a:defRPr/>
            </a:pPr>
            <a:endParaRPr lang="fr-FR" sz="3200" b="1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fr-FR" sz="3200" dirty="0" smtClean="0">
                <a:solidFill>
                  <a:schemeClr val="tx1"/>
                </a:solidFill>
              </a:rPr>
              <a:t>Dont travaux Ad’Ap (312 K€) :</a:t>
            </a:r>
          </a:p>
          <a:p>
            <a:pPr>
              <a:defRPr/>
            </a:pPr>
            <a:endParaRPr lang="fr-FR" sz="100" dirty="0" smtClean="0">
              <a:solidFill>
                <a:schemeClr val="tx1"/>
              </a:solidFill>
            </a:endParaRPr>
          </a:p>
          <a:p>
            <a:pPr marL="457200" indent="-457200">
              <a:buFontTx/>
              <a:buChar char="-"/>
              <a:defRPr/>
            </a:pPr>
            <a:r>
              <a:rPr lang="fr-FR" sz="2800" dirty="0" smtClean="0">
                <a:solidFill>
                  <a:schemeClr val="tx1"/>
                </a:solidFill>
              </a:rPr>
              <a:t>Salle Marie Curie </a:t>
            </a:r>
          </a:p>
          <a:p>
            <a:pPr marL="457200" indent="-457200">
              <a:buFontTx/>
              <a:buChar char="-"/>
              <a:defRPr/>
            </a:pPr>
            <a:r>
              <a:rPr lang="fr-FR" sz="2800" dirty="0" smtClean="0">
                <a:solidFill>
                  <a:schemeClr val="tx1"/>
                </a:solidFill>
              </a:rPr>
              <a:t>Eglise St Pierre</a:t>
            </a:r>
          </a:p>
          <a:p>
            <a:pPr marL="457200" indent="-457200">
              <a:buFontTx/>
              <a:buChar char="-"/>
              <a:defRPr/>
            </a:pPr>
            <a:r>
              <a:rPr lang="fr-FR" sz="2800" dirty="0" smtClean="0">
                <a:solidFill>
                  <a:schemeClr val="tx1"/>
                </a:solidFill>
              </a:rPr>
              <a:t>Ecoles Anne Franck, Hélène Boucher, La Fontaine,                St Honoré</a:t>
            </a:r>
          </a:p>
          <a:p>
            <a:pPr marL="457200" indent="-457200">
              <a:buFontTx/>
              <a:buChar char="-"/>
              <a:defRPr/>
            </a:pPr>
            <a:r>
              <a:rPr lang="fr-FR" sz="2800" dirty="0" smtClean="0">
                <a:solidFill>
                  <a:schemeClr val="tx1"/>
                </a:solidFill>
              </a:rPr>
              <a:t>Salle de sport Concorde, halle de foot Montaigne</a:t>
            </a:r>
          </a:p>
          <a:p>
            <a:pPr marL="457200" indent="-457200">
              <a:buFontTx/>
              <a:buChar char="-"/>
              <a:defRPr/>
            </a:pPr>
            <a:r>
              <a:rPr lang="fr-FR" sz="2800" dirty="0" smtClean="0">
                <a:solidFill>
                  <a:schemeClr val="tx1"/>
                </a:solidFill>
              </a:rPr>
              <a:t>Accueil de jour « les Charmilles »</a:t>
            </a:r>
          </a:p>
          <a:p>
            <a:pPr marL="457200" indent="-457200">
              <a:buFontTx/>
              <a:buChar char="-"/>
              <a:defRPr/>
            </a:pPr>
            <a:endParaRPr lang="fr-FR" sz="3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9115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3238" y="0"/>
            <a:ext cx="9074150" cy="971550"/>
          </a:xfrm>
        </p:spPr>
        <p:txBody>
          <a:bodyPr/>
          <a:lstStyle/>
          <a:p>
            <a:pPr>
              <a:defRPr/>
            </a:pPr>
            <a:r>
              <a:rPr lang="fr-FR" sz="4000" dirty="0">
                <a:solidFill>
                  <a:schemeClr val="tx1"/>
                </a:solidFill>
              </a:rPr>
              <a:t>BUDGET </a:t>
            </a:r>
            <a:r>
              <a:rPr lang="fr-FR" sz="4000" dirty="0" smtClean="0">
                <a:solidFill>
                  <a:schemeClr val="tx1"/>
                </a:solidFill>
              </a:rPr>
              <a:t>PRIMITIF 2019</a:t>
            </a:r>
            <a:r>
              <a:rPr lang="fr-FR" sz="4000" dirty="0">
                <a:solidFill>
                  <a:schemeClr val="tx1"/>
                </a:solidFill>
              </a:rPr>
              <a:t/>
            </a:r>
            <a:br>
              <a:rPr lang="fr-FR" sz="4000" dirty="0">
                <a:solidFill>
                  <a:schemeClr val="tx1"/>
                </a:solidFill>
              </a:rPr>
            </a:br>
            <a:r>
              <a:rPr lang="fr-FR" sz="3200" b="1" dirty="0" smtClean="0">
                <a:solidFill>
                  <a:schemeClr val="tx1"/>
                </a:solidFill>
              </a:rPr>
              <a:t>Investissement </a:t>
            </a:r>
            <a:endParaRPr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50814"/>
              </p:ext>
            </p:extLst>
          </p:nvPr>
        </p:nvGraphicFramePr>
        <p:xfrm>
          <a:off x="530121" y="2051645"/>
          <a:ext cx="8568952" cy="4536503"/>
        </p:xfrm>
        <a:graphic>
          <a:graphicData uri="http://schemas.openxmlformats.org/drawingml/2006/table">
            <a:tbl>
              <a:tblPr firstRow="1" firstCol="1" bandRow="1"/>
              <a:tblGrid>
                <a:gridCol w="4032178"/>
                <a:gridCol w="2340406"/>
                <a:gridCol w="2196368"/>
              </a:tblGrid>
              <a:tr h="4135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DEPENSES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RECETTES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</a:tr>
              <a:tr h="3216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solidFill>
                            <a:srgbClr val="16365C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Investissements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solidFill>
                            <a:srgbClr val="16365C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13 991 666,30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solidFill>
                            <a:srgbClr val="16365C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1 752 184,00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</a:tr>
              <a:tr h="30632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i="1">
                          <a:solidFill>
                            <a:srgbClr val="16365C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Dont programme de rénovation urbaine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rgbClr val="16365C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2 387 681,00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rgbClr val="16365C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828 651,00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632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i="1">
                          <a:solidFill>
                            <a:srgbClr val="16365C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Dont programme d'équipement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rgbClr val="16365C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8 442 999,00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rgbClr val="16365C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795 603,00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632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i="1">
                          <a:solidFill>
                            <a:srgbClr val="16365C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Dont programme de maintenance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rgbClr val="16365C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1 538 955,00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rgbClr val="16365C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127 930,00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632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i="1">
                          <a:solidFill>
                            <a:srgbClr val="16365C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Dont acquisitions foncières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rgbClr val="16365C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827 000,00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rgbClr val="16365C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632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i="1">
                          <a:solidFill>
                            <a:srgbClr val="16365C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Dont restes à réaliser 2018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rgbClr val="16365C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795 031,30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rgbClr val="16365C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16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solidFill>
                            <a:srgbClr val="16365C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Recettes non affectées (FCTVA, TLE, TA…)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solidFill>
                            <a:srgbClr val="16365C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solidFill>
                            <a:srgbClr val="16365C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1 124 000,00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3675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des opérations d'investissement 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13 991 666,30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2 876 184,00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</a:tr>
              <a:tr h="6294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Besoin (-) de financement intermédiaire 2019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452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452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-11 115 482,30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4529"/>
                    </a:solidFill>
                  </a:tcPr>
                </a:tc>
              </a:tr>
              <a:tr h="3216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solidFill>
                            <a:srgbClr val="16365C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Emprunt </a:t>
                      </a:r>
                      <a:r>
                        <a:rPr lang="fr-FR" sz="1800">
                          <a:solidFill>
                            <a:srgbClr val="16365C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(pour acquisitions foncières)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solidFill>
                            <a:srgbClr val="16365C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41 350,00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solidFill>
                            <a:srgbClr val="16365C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827 000,00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6294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Besoin (-) de financement 2019 après emprunt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452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452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-10 329 832,30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452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1761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3238" y="0"/>
            <a:ext cx="9074150" cy="971550"/>
          </a:xfrm>
        </p:spPr>
        <p:txBody>
          <a:bodyPr/>
          <a:lstStyle/>
          <a:p>
            <a:pPr>
              <a:defRPr/>
            </a:pPr>
            <a:r>
              <a:rPr lang="fr-FR" sz="4000" dirty="0">
                <a:solidFill>
                  <a:schemeClr val="tx1"/>
                </a:solidFill>
              </a:rPr>
              <a:t>BUDGET </a:t>
            </a:r>
            <a:r>
              <a:rPr lang="fr-FR" sz="4000" dirty="0" smtClean="0">
                <a:solidFill>
                  <a:schemeClr val="tx1"/>
                </a:solidFill>
              </a:rPr>
              <a:t>PRIMITIF 2019</a:t>
            </a:r>
            <a:r>
              <a:rPr lang="fr-FR" sz="4000" dirty="0">
                <a:solidFill>
                  <a:schemeClr val="tx1"/>
                </a:solidFill>
              </a:rPr>
              <a:t/>
            </a:r>
            <a:br>
              <a:rPr lang="fr-FR" sz="4000" dirty="0">
                <a:solidFill>
                  <a:schemeClr val="tx1"/>
                </a:solidFill>
              </a:rPr>
            </a:br>
            <a:r>
              <a:rPr lang="fr-FR" sz="3200" b="1" dirty="0" smtClean="0">
                <a:solidFill>
                  <a:schemeClr val="tx1"/>
                </a:solidFill>
              </a:rPr>
              <a:t>Bilan global</a:t>
            </a:r>
            <a:endParaRPr sz="3200" b="1" dirty="0">
              <a:solidFill>
                <a:schemeClr val="tx1"/>
              </a:solidFill>
            </a:endParaRPr>
          </a:p>
        </p:txBody>
      </p:sp>
      <p:pic>
        <p:nvPicPr>
          <p:cNvPr id="8" name="Imag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84" y="2195661"/>
            <a:ext cx="9433620" cy="45365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287784" y="1432429"/>
            <a:ext cx="55064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Résultats anticipés 2019</a:t>
            </a:r>
          </a:p>
          <a:p>
            <a:pPr>
              <a:defRPr/>
            </a:pPr>
            <a:r>
              <a:rPr lang="fr-FR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(</a:t>
            </a:r>
            <a:r>
              <a:rPr lang="fr-FR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avec intégration des résultats et reports 2018)</a:t>
            </a:r>
            <a:endParaRPr lang="fr-FR" sz="2000" dirty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867743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3238" y="0"/>
            <a:ext cx="9074150" cy="971550"/>
          </a:xfrm>
        </p:spPr>
        <p:txBody>
          <a:bodyPr/>
          <a:lstStyle/>
          <a:p>
            <a:pPr>
              <a:defRPr/>
            </a:pPr>
            <a:r>
              <a:rPr sz="4000" dirty="0" smtClean="0">
                <a:solidFill>
                  <a:schemeClr val="tx1"/>
                </a:solidFill>
              </a:rPr>
              <a:t>COMPTE ADMINISTRATIF 2018</a:t>
            </a:r>
            <a:br>
              <a:rPr sz="4000" dirty="0" smtClean="0">
                <a:solidFill>
                  <a:schemeClr val="tx1"/>
                </a:solidFill>
              </a:rPr>
            </a:br>
            <a:r>
              <a:rPr lang="fr-FR" sz="2800" b="1" dirty="0" smtClean="0">
                <a:solidFill>
                  <a:schemeClr val="tx1"/>
                </a:solidFill>
              </a:rPr>
              <a:t>Mode de présentation budgétaire</a:t>
            </a:r>
            <a:endParaRPr sz="2800" b="1" dirty="0">
              <a:solidFill>
                <a:schemeClr val="tx1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29240"/>
            <a:ext cx="10080625" cy="3230435"/>
          </a:xfrm>
          <a:prstGeom prst="rect">
            <a:avLst/>
          </a:prstGeom>
        </p:spPr>
      </p:pic>
      <p:graphicFrame>
        <p:nvGraphicFramePr>
          <p:cNvPr id="26" name="Tableau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323957"/>
              </p:ext>
            </p:extLst>
          </p:nvPr>
        </p:nvGraphicFramePr>
        <p:xfrm>
          <a:off x="251622" y="1462087"/>
          <a:ext cx="9577380" cy="792088"/>
        </p:xfrm>
        <a:graphic>
          <a:graphicData uri="http://schemas.openxmlformats.org/drawingml/2006/table">
            <a:tbl>
              <a:tblPr/>
              <a:tblGrid>
                <a:gridCol w="638492"/>
                <a:gridCol w="638492"/>
                <a:gridCol w="638492"/>
                <a:gridCol w="638492"/>
                <a:gridCol w="638492"/>
                <a:gridCol w="638492"/>
                <a:gridCol w="638492"/>
                <a:gridCol w="638492"/>
                <a:gridCol w="638492"/>
                <a:gridCol w="638492"/>
                <a:gridCol w="638492"/>
                <a:gridCol w="638492"/>
                <a:gridCol w="638492"/>
                <a:gridCol w="638492"/>
                <a:gridCol w="638492"/>
              </a:tblGrid>
              <a:tr h="336037">
                <a:tc gridSpan="15"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SERVICES DE LA VILLE</a:t>
                      </a:r>
                    </a:p>
                  </a:txBody>
                  <a:tcPr marL="8896" marR="8896" marT="88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5605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DRH</a:t>
                      </a:r>
                    </a:p>
                  </a:txBody>
                  <a:tcPr marL="8896" marR="8896" marT="8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6" marR="8896" marT="8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DGS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6" marR="8896" marT="8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AFF</a:t>
                      </a:r>
                      <a:r>
                        <a:rPr lang="fr-F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SCO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6" marR="8896" marT="8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POVI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6" marR="8896" marT="8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ASSO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6" marR="8896" marT="8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CULT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6" marR="8896" marT="8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ECMU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6" marR="8896" marT="8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BIBL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6" marR="8896" marT="8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PISC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6" marR="8896" marT="8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JEU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6" marR="8896" marT="8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AINES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6" marR="8896" marT="8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CRECHE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6" marR="8896" marT="8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RENO</a:t>
                      </a:r>
                    </a:p>
                  </a:txBody>
                  <a:tcPr marL="8896" marR="8896" marT="8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8896" marR="8896" marT="8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</a:tbl>
          </a:graphicData>
        </a:graphic>
      </p:graphicFrame>
      <p:cxnSp>
        <p:nvCxnSpPr>
          <p:cNvPr id="106" name="Connecteur droit 105"/>
          <p:cNvCxnSpPr/>
          <p:nvPr/>
        </p:nvCxnSpPr>
        <p:spPr>
          <a:xfrm>
            <a:off x="2483743" y="2254175"/>
            <a:ext cx="900385" cy="2074714"/>
          </a:xfrm>
          <a:prstGeom prst="line">
            <a:avLst/>
          </a:prstGeom>
          <a:ln>
            <a:solidFill>
              <a:srgbClr val="FF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droit 107"/>
          <p:cNvCxnSpPr/>
          <p:nvPr/>
        </p:nvCxnSpPr>
        <p:spPr>
          <a:xfrm>
            <a:off x="2483743" y="2254175"/>
            <a:ext cx="1597729" cy="2074714"/>
          </a:xfrm>
          <a:prstGeom prst="line">
            <a:avLst/>
          </a:prstGeom>
          <a:ln>
            <a:solidFill>
              <a:srgbClr val="FF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cteur droit 109"/>
          <p:cNvCxnSpPr/>
          <p:nvPr/>
        </p:nvCxnSpPr>
        <p:spPr>
          <a:xfrm>
            <a:off x="8280672" y="2257356"/>
            <a:ext cx="144016" cy="2071533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droit 113"/>
          <p:cNvCxnSpPr/>
          <p:nvPr/>
        </p:nvCxnSpPr>
        <p:spPr>
          <a:xfrm>
            <a:off x="7551998" y="2251367"/>
            <a:ext cx="161508" cy="2077522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cteur droit 123"/>
          <p:cNvCxnSpPr/>
          <p:nvPr/>
        </p:nvCxnSpPr>
        <p:spPr>
          <a:xfrm flipH="1">
            <a:off x="5184328" y="2233534"/>
            <a:ext cx="556905" cy="2095355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necteur droit 126"/>
          <p:cNvCxnSpPr/>
          <p:nvPr/>
        </p:nvCxnSpPr>
        <p:spPr>
          <a:xfrm flipH="1">
            <a:off x="5913307" y="2251367"/>
            <a:ext cx="351141" cy="2077522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necteur droit 128"/>
          <p:cNvCxnSpPr/>
          <p:nvPr/>
        </p:nvCxnSpPr>
        <p:spPr>
          <a:xfrm flipH="1">
            <a:off x="6624490" y="2251367"/>
            <a:ext cx="288030" cy="2077522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necteur droit 131"/>
          <p:cNvCxnSpPr/>
          <p:nvPr/>
        </p:nvCxnSpPr>
        <p:spPr>
          <a:xfrm>
            <a:off x="6912520" y="2251367"/>
            <a:ext cx="94766" cy="2077522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Connecteur droit 153"/>
          <p:cNvCxnSpPr/>
          <p:nvPr/>
        </p:nvCxnSpPr>
        <p:spPr>
          <a:xfrm>
            <a:off x="8868491" y="2251367"/>
            <a:ext cx="981190" cy="207752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Connecteur droit 177"/>
          <p:cNvCxnSpPr>
            <a:stCxn id="26" idx="2"/>
          </p:cNvCxnSpPr>
          <p:nvPr/>
        </p:nvCxnSpPr>
        <p:spPr>
          <a:xfrm flipH="1">
            <a:off x="4437422" y="2254175"/>
            <a:ext cx="602890" cy="2069756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droit 93"/>
          <p:cNvCxnSpPr/>
          <p:nvPr/>
        </p:nvCxnSpPr>
        <p:spPr>
          <a:xfrm flipH="1">
            <a:off x="143768" y="2251367"/>
            <a:ext cx="1656184" cy="2077522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95"/>
          <p:cNvCxnSpPr/>
          <p:nvPr/>
        </p:nvCxnSpPr>
        <p:spPr>
          <a:xfrm flipH="1">
            <a:off x="503238" y="2269800"/>
            <a:ext cx="1267264" cy="2054131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36747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3238" y="0"/>
            <a:ext cx="9074150" cy="971550"/>
          </a:xfrm>
        </p:spPr>
        <p:txBody>
          <a:bodyPr/>
          <a:lstStyle/>
          <a:p>
            <a:pPr>
              <a:defRPr/>
            </a:pPr>
            <a:r>
              <a:rPr sz="4000" dirty="0" smtClean="0">
                <a:solidFill>
                  <a:schemeClr val="tx1"/>
                </a:solidFill>
              </a:rPr>
              <a:t>COMPTE ADMINISTRATIF 2018</a:t>
            </a:r>
            <a:br>
              <a:rPr sz="4000" dirty="0" smtClean="0">
                <a:solidFill>
                  <a:schemeClr val="tx1"/>
                </a:solidFill>
              </a:rPr>
            </a:br>
            <a:r>
              <a:rPr lang="fr-FR" sz="2800" b="1" dirty="0" smtClean="0">
                <a:solidFill>
                  <a:schemeClr val="tx1"/>
                </a:solidFill>
              </a:rPr>
              <a:t>Mode de présentation budgétaire</a:t>
            </a:r>
            <a:endParaRPr sz="2800" b="1" dirty="0">
              <a:solidFill>
                <a:schemeClr val="tx1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29240"/>
            <a:ext cx="10080625" cy="3230435"/>
          </a:xfrm>
          <a:prstGeom prst="rect">
            <a:avLst/>
          </a:prstGeom>
        </p:spPr>
      </p:pic>
      <p:graphicFrame>
        <p:nvGraphicFramePr>
          <p:cNvPr id="26" name="Tableau 25"/>
          <p:cNvGraphicFramePr>
            <a:graphicFrameLocks noGrp="1"/>
          </p:cNvGraphicFramePr>
          <p:nvPr>
            <p:extLst/>
          </p:nvPr>
        </p:nvGraphicFramePr>
        <p:xfrm>
          <a:off x="251622" y="1462087"/>
          <a:ext cx="9577380" cy="792088"/>
        </p:xfrm>
        <a:graphic>
          <a:graphicData uri="http://schemas.openxmlformats.org/drawingml/2006/table">
            <a:tbl>
              <a:tblPr/>
              <a:tblGrid>
                <a:gridCol w="638492"/>
                <a:gridCol w="638492"/>
                <a:gridCol w="638492"/>
                <a:gridCol w="638492"/>
                <a:gridCol w="638492"/>
                <a:gridCol w="638492"/>
                <a:gridCol w="638492"/>
                <a:gridCol w="638492"/>
                <a:gridCol w="638492"/>
                <a:gridCol w="638492"/>
                <a:gridCol w="638492"/>
                <a:gridCol w="638492"/>
                <a:gridCol w="638492"/>
                <a:gridCol w="638492"/>
                <a:gridCol w="638492"/>
              </a:tblGrid>
              <a:tr h="336037">
                <a:tc gridSpan="15"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SERVICES DE LA VILLE</a:t>
                      </a:r>
                    </a:p>
                  </a:txBody>
                  <a:tcPr marL="8896" marR="8896" marT="88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5605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DRH</a:t>
                      </a:r>
                    </a:p>
                  </a:txBody>
                  <a:tcPr marL="8896" marR="8896" marT="8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6" marR="8896" marT="8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DGS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6" marR="8896" marT="8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AFF SCO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6" marR="8896" marT="8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POVI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6" marR="8896" marT="8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ASSO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6" marR="8896" marT="8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CULT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6" marR="8896" marT="8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ECMU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6" marR="8896" marT="8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BIBL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6" marR="8896" marT="8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PISC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6" marR="8896" marT="8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JEU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6" marR="8896" marT="8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AINES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6" marR="8896" marT="8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CRECHE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6" marR="8896" marT="8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RENO</a:t>
                      </a:r>
                    </a:p>
                  </a:txBody>
                  <a:tcPr marL="8896" marR="8896" marT="8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8896" marR="8896" marT="8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</a:tbl>
          </a:graphicData>
        </a:graphic>
      </p:graphicFrame>
      <p:cxnSp>
        <p:nvCxnSpPr>
          <p:cNvPr id="116" name="Connecteur droit 115"/>
          <p:cNvCxnSpPr/>
          <p:nvPr/>
        </p:nvCxnSpPr>
        <p:spPr>
          <a:xfrm flipH="1">
            <a:off x="1655937" y="2247111"/>
            <a:ext cx="2735986" cy="208177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118"/>
          <p:cNvCxnSpPr/>
          <p:nvPr/>
        </p:nvCxnSpPr>
        <p:spPr>
          <a:xfrm>
            <a:off x="4383025" y="2266898"/>
            <a:ext cx="441263" cy="2061991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120"/>
          <p:cNvCxnSpPr/>
          <p:nvPr/>
        </p:nvCxnSpPr>
        <p:spPr>
          <a:xfrm>
            <a:off x="4391923" y="2254175"/>
            <a:ext cx="1152445" cy="2074714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necteur droit 136"/>
          <p:cNvCxnSpPr/>
          <p:nvPr/>
        </p:nvCxnSpPr>
        <p:spPr>
          <a:xfrm flipH="1">
            <a:off x="152097" y="2266898"/>
            <a:ext cx="3592071" cy="2061991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necteur droit 139"/>
          <p:cNvCxnSpPr/>
          <p:nvPr/>
        </p:nvCxnSpPr>
        <p:spPr>
          <a:xfrm flipH="1">
            <a:off x="1655937" y="2266898"/>
            <a:ext cx="2088231" cy="2061991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cteur droit 142"/>
          <p:cNvCxnSpPr/>
          <p:nvPr/>
        </p:nvCxnSpPr>
        <p:spPr>
          <a:xfrm flipH="1">
            <a:off x="2006509" y="2260537"/>
            <a:ext cx="1737659" cy="2068352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necteur droit 145"/>
          <p:cNvCxnSpPr/>
          <p:nvPr/>
        </p:nvCxnSpPr>
        <p:spPr>
          <a:xfrm>
            <a:off x="3744168" y="2266898"/>
            <a:ext cx="1785035" cy="2061991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necteur droit 148"/>
          <p:cNvCxnSpPr/>
          <p:nvPr/>
        </p:nvCxnSpPr>
        <p:spPr>
          <a:xfrm>
            <a:off x="3744168" y="2247111"/>
            <a:ext cx="2520281" cy="2081778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14822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3238" y="0"/>
            <a:ext cx="9074150" cy="971550"/>
          </a:xfrm>
        </p:spPr>
        <p:txBody>
          <a:bodyPr/>
          <a:lstStyle/>
          <a:p>
            <a:pPr>
              <a:defRPr/>
            </a:pPr>
            <a:r>
              <a:rPr sz="4000" dirty="0" smtClean="0">
                <a:solidFill>
                  <a:schemeClr val="tx1"/>
                </a:solidFill>
              </a:rPr>
              <a:t>COMPTE ADMINISTRATIF 2018</a:t>
            </a:r>
            <a:br>
              <a:rPr sz="4000" dirty="0" smtClean="0">
                <a:solidFill>
                  <a:schemeClr val="tx1"/>
                </a:solidFill>
              </a:rPr>
            </a:br>
            <a:r>
              <a:rPr lang="fr-FR" sz="2800" b="1" dirty="0" smtClean="0">
                <a:solidFill>
                  <a:schemeClr val="tx1"/>
                </a:solidFill>
              </a:rPr>
              <a:t>Mode de présentation budgétaire</a:t>
            </a:r>
            <a:endParaRPr sz="2800" b="1" dirty="0">
              <a:solidFill>
                <a:schemeClr val="tx1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29240"/>
            <a:ext cx="10080625" cy="3230435"/>
          </a:xfrm>
          <a:prstGeom prst="rect">
            <a:avLst/>
          </a:prstGeom>
        </p:spPr>
      </p:pic>
      <p:graphicFrame>
        <p:nvGraphicFramePr>
          <p:cNvPr id="26" name="Tableau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688543"/>
              </p:ext>
            </p:extLst>
          </p:nvPr>
        </p:nvGraphicFramePr>
        <p:xfrm>
          <a:off x="251622" y="1462087"/>
          <a:ext cx="9577380" cy="792088"/>
        </p:xfrm>
        <a:graphic>
          <a:graphicData uri="http://schemas.openxmlformats.org/drawingml/2006/table">
            <a:tbl>
              <a:tblPr/>
              <a:tblGrid>
                <a:gridCol w="638492"/>
                <a:gridCol w="638492"/>
                <a:gridCol w="638492"/>
                <a:gridCol w="638492"/>
                <a:gridCol w="638492"/>
                <a:gridCol w="638492"/>
                <a:gridCol w="638492"/>
                <a:gridCol w="638492"/>
                <a:gridCol w="638492"/>
                <a:gridCol w="638492"/>
                <a:gridCol w="638492"/>
                <a:gridCol w="638492"/>
                <a:gridCol w="638492"/>
                <a:gridCol w="638492"/>
                <a:gridCol w="638492"/>
              </a:tblGrid>
              <a:tr h="336037">
                <a:tc gridSpan="15"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SERVICES DE LA VILLE</a:t>
                      </a:r>
                    </a:p>
                  </a:txBody>
                  <a:tcPr marL="8896" marR="8896" marT="88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5605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DRH</a:t>
                      </a:r>
                    </a:p>
                  </a:txBody>
                  <a:tcPr marL="8896" marR="8896" marT="8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6" marR="8896" marT="8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DGS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6" marR="8896" marT="8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AFF SCO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6" marR="8896" marT="8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POVI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6" marR="8896" marT="8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ASSO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6" marR="8896" marT="8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CULT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6" marR="8896" marT="8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ECMU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6" marR="8896" marT="8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BIBL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6" marR="8896" marT="8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PISC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6" marR="8896" marT="8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JEU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6" marR="8896" marT="8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AINES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6" marR="8896" marT="8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CRECHE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6" marR="8896" marT="8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RENO</a:t>
                      </a:r>
                    </a:p>
                  </a:txBody>
                  <a:tcPr marL="8896" marR="8896" marT="8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8896" marR="8896" marT="8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</a:tbl>
          </a:graphicData>
        </a:graphic>
      </p:graphicFrame>
      <p:cxnSp>
        <p:nvCxnSpPr>
          <p:cNvPr id="155" name="Connecteur droit 154"/>
          <p:cNvCxnSpPr/>
          <p:nvPr/>
        </p:nvCxnSpPr>
        <p:spPr>
          <a:xfrm>
            <a:off x="3096096" y="2266898"/>
            <a:ext cx="4968554" cy="206199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Connecteur droit 156"/>
          <p:cNvCxnSpPr/>
          <p:nvPr/>
        </p:nvCxnSpPr>
        <p:spPr>
          <a:xfrm>
            <a:off x="3096096" y="2266898"/>
            <a:ext cx="278770" cy="206199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Connecteur droit 159"/>
          <p:cNvCxnSpPr/>
          <p:nvPr/>
        </p:nvCxnSpPr>
        <p:spPr>
          <a:xfrm>
            <a:off x="3096096" y="2266898"/>
            <a:ext cx="3906800" cy="206199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onnecteur droit 163"/>
          <p:cNvCxnSpPr/>
          <p:nvPr/>
        </p:nvCxnSpPr>
        <p:spPr>
          <a:xfrm flipH="1">
            <a:off x="2006106" y="2266898"/>
            <a:ext cx="1089990" cy="206199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Connecteur droit 169"/>
          <p:cNvCxnSpPr/>
          <p:nvPr/>
        </p:nvCxnSpPr>
        <p:spPr>
          <a:xfrm flipH="1">
            <a:off x="511568" y="2260537"/>
            <a:ext cx="2584528" cy="2063394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2761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3238" y="0"/>
            <a:ext cx="9074150" cy="971550"/>
          </a:xfrm>
        </p:spPr>
        <p:txBody>
          <a:bodyPr/>
          <a:lstStyle/>
          <a:p>
            <a:pPr>
              <a:defRPr/>
            </a:pPr>
            <a:r>
              <a:rPr sz="4000" dirty="0" smtClean="0">
                <a:solidFill>
                  <a:schemeClr val="tx1"/>
                </a:solidFill>
              </a:rPr>
              <a:t>COMPTE ADMINISTRATIF 2018</a:t>
            </a:r>
            <a:br>
              <a:rPr sz="4000" dirty="0" smtClean="0">
                <a:solidFill>
                  <a:schemeClr val="tx1"/>
                </a:solidFill>
              </a:rPr>
            </a:br>
            <a:r>
              <a:rPr lang="fr-FR" sz="2800" b="1" dirty="0" smtClean="0">
                <a:solidFill>
                  <a:schemeClr val="tx1"/>
                </a:solidFill>
              </a:rPr>
              <a:t>Mode de présentation budgétaire</a:t>
            </a:r>
            <a:endParaRPr sz="2800" b="1" dirty="0">
              <a:solidFill>
                <a:schemeClr val="tx1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29240"/>
            <a:ext cx="10080625" cy="3230435"/>
          </a:xfrm>
          <a:prstGeom prst="rect">
            <a:avLst/>
          </a:prstGeom>
        </p:spPr>
      </p:pic>
      <p:graphicFrame>
        <p:nvGraphicFramePr>
          <p:cNvPr id="26" name="Tableau 25"/>
          <p:cNvGraphicFramePr>
            <a:graphicFrameLocks noGrp="1"/>
          </p:cNvGraphicFramePr>
          <p:nvPr>
            <p:extLst/>
          </p:nvPr>
        </p:nvGraphicFramePr>
        <p:xfrm>
          <a:off x="251622" y="1462087"/>
          <a:ext cx="9577380" cy="792088"/>
        </p:xfrm>
        <a:graphic>
          <a:graphicData uri="http://schemas.openxmlformats.org/drawingml/2006/table">
            <a:tbl>
              <a:tblPr/>
              <a:tblGrid>
                <a:gridCol w="638492"/>
                <a:gridCol w="638492"/>
                <a:gridCol w="638492"/>
                <a:gridCol w="638492"/>
                <a:gridCol w="638492"/>
                <a:gridCol w="638492"/>
                <a:gridCol w="638492"/>
                <a:gridCol w="638492"/>
                <a:gridCol w="638492"/>
                <a:gridCol w="638492"/>
                <a:gridCol w="638492"/>
                <a:gridCol w="638492"/>
                <a:gridCol w="638492"/>
                <a:gridCol w="638492"/>
                <a:gridCol w="638492"/>
              </a:tblGrid>
              <a:tr h="336037">
                <a:tc gridSpan="15"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SERVICES DE LA VILLE</a:t>
                      </a:r>
                    </a:p>
                  </a:txBody>
                  <a:tcPr marL="8896" marR="8896" marT="88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5605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DRH</a:t>
                      </a:r>
                    </a:p>
                  </a:txBody>
                  <a:tcPr marL="8896" marR="8896" marT="8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6" marR="8896" marT="8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DGS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6" marR="8896" marT="8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AFF</a:t>
                      </a:r>
                      <a:r>
                        <a:rPr lang="fr-F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SCO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6" marR="8896" marT="8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POVI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6" marR="8896" marT="8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ASSO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6" marR="8896" marT="8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CULT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6" marR="8896" marT="8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ECMU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6" marR="8896" marT="8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BIBL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6" marR="8896" marT="8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PISC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6" marR="8896" marT="8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JEU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6" marR="8896" marT="8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AINES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6" marR="8896" marT="8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CRECHE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6" marR="8896" marT="8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RENO</a:t>
                      </a:r>
                    </a:p>
                  </a:txBody>
                  <a:tcPr marL="8896" marR="8896" marT="8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8896" marR="8896" marT="8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</a:tbl>
          </a:graphicData>
        </a:graphic>
      </p:graphicFrame>
      <p:cxnSp>
        <p:nvCxnSpPr>
          <p:cNvPr id="28" name="Connecteur droit 27"/>
          <p:cNvCxnSpPr/>
          <p:nvPr/>
        </p:nvCxnSpPr>
        <p:spPr>
          <a:xfrm flipH="1">
            <a:off x="143768" y="2254175"/>
            <a:ext cx="359470" cy="207471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503238" y="2254175"/>
            <a:ext cx="0" cy="207471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503238" y="2264090"/>
            <a:ext cx="792658" cy="206479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503238" y="2254175"/>
            <a:ext cx="396329" cy="207471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509466" y="2266898"/>
            <a:ext cx="1794542" cy="206199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>
            <a:off x="503238" y="2254175"/>
            <a:ext cx="2376834" cy="207471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>
            <a:off x="503238" y="2254175"/>
            <a:ext cx="2880890" cy="207471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>
            <a:off x="503238" y="2254175"/>
            <a:ext cx="3240930" cy="207471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>
            <a:off x="503238" y="2254175"/>
            <a:ext cx="3600970" cy="207471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/>
          <p:cNvCxnSpPr/>
          <p:nvPr/>
        </p:nvCxnSpPr>
        <p:spPr>
          <a:xfrm>
            <a:off x="503238" y="2254175"/>
            <a:ext cx="3961010" cy="207471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/>
          <p:cNvCxnSpPr/>
          <p:nvPr/>
        </p:nvCxnSpPr>
        <p:spPr>
          <a:xfrm>
            <a:off x="557450" y="2254175"/>
            <a:ext cx="4645244" cy="207471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/>
          <p:cNvCxnSpPr/>
          <p:nvPr/>
        </p:nvCxnSpPr>
        <p:spPr>
          <a:xfrm>
            <a:off x="557450" y="2254175"/>
            <a:ext cx="4986918" cy="207471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>
            <a:off x="647006" y="2266898"/>
            <a:ext cx="5257402" cy="206199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>
            <a:off x="605780" y="2264090"/>
            <a:ext cx="5706998" cy="207471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>
            <a:off x="701402" y="2254175"/>
            <a:ext cx="5923086" cy="207471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/>
          <p:cNvCxnSpPr/>
          <p:nvPr/>
        </p:nvCxnSpPr>
        <p:spPr>
          <a:xfrm>
            <a:off x="701402" y="2254175"/>
            <a:ext cx="6283126" cy="207471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/>
          <p:cNvCxnSpPr/>
          <p:nvPr/>
        </p:nvCxnSpPr>
        <p:spPr>
          <a:xfrm>
            <a:off x="701402" y="2254175"/>
            <a:ext cx="6643166" cy="207471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/>
          <p:nvPr/>
        </p:nvCxnSpPr>
        <p:spPr>
          <a:xfrm>
            <a:off x="701402" y="2254175"/>
            <a:ext cx="7003206" cy="207471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/>
          <p:nvPr/>
        </p:nvCxnSpPr>
        <p:spPr>
          <a:xfrm>
            <a:off x="701402" y="2254175"/>
            <a:ext cx="7363246" cy="207471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/>
          <p:cNvCxnSpPr/>
          <p:nvPr/>
        </p:nvCxnSpPr>
        <p:spPr>
          <a:xfrm>
            <a:off x="647006" y="2254175"/>
            <a:ext cx="7777682" cy="207471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/>
          <p:cNvCxnSpPr/>
          <p:nvPr/>
        </p:nvCxnSpPr>
        <p:spPr>
          <a:xfrm>
            <a:off x="701402" y="2254175"/>
            <a:ext cx="8083326" cy="207471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/>
          <p:cNvCxnSpPr/>
          <p:nvPr/>
        </p:nvCxnSpPr>
        <p:spPr>
          <a:xfrm>
            <a:off x="701402" y="2254175"/>
            <a:ext cx="8875986" cy="207471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/>
          <p:cNvCxnSpPr/>
          <p:nvPr/>
        </p:nvCxnSpPr>
        <p:spPr>
          <a:xfrm>
            <a:off x="549121" y="2266898"/>
            <a:ext cx="9334092" cy="206199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0600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3238" y="0"/>
            <a:ext cx="9074150" cy="971550"/>
          </a:xfrm>
        </p:spPr>
        <p:txBody>
          <a:bodyPr/>
          <a:lstStyle/>
          <a:p>
            <a:pPr>
              <a:defRPr/>
            </a:pPr>
            <a:r>
              <a:rPr sz="4000" dirty="0" smtClean="0">
                <a:solidFill>
                  <a:schemeClr val="tx1"/>
                </a:solidFill>
              </a:rPr>
              <a:t>COMPTE ADMINISTRATIF 2018</a:t>
            </a:r>
            <a:br>
              <a:rPr sz="4000" dirty="0" smtClean="0">
                <a:solidFill>
                  <a:schemeClr val="tx1"/>
                </a:solidFill>
              </a:rPr>
            </a:br>
            <a:r>
              <a:rPr lang="fr-FR" sz="2800" b="1" dirty="0" smtClean="0">
                <a:solidFill>
                  <a:schemeClr val="tx1"/>
                </a:solidFill>
              </a:rPr>
              <a:t>Mode de présentation budgétaire</a:t>
            </a:r>
            <a:endParaRPr sz="2800" b="1" dirty="0">
              <a:solidFill>
                <a:schemeClr val="tx1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29240"/>
            <a:ext cx="10080625" cy="3230435"/>
          </a:xfrm>
          <a:prstGeom prst="rect">
            <a:avLst/>
          </a:prstGeom>
        </p:spPr>
      </p:pic>
      <p:graphicFrame>
        <p:nvGraphicFramePr>
          <p:cNvPr id="26" name="Tableau 25"/>
          <p:cNvGraphicFramePr>
            <a:graphicFrameLocks noGrp="1"/>
          </p:cNvGraphicFramePr>
          <p:nvPr>
            <p:extLst/>
          </p:nvPr>
        </p:nvGraphicFramePr>
        <p:xfrm>
          <a:off x="251622" y="1462087"/>
          <a:ext cx="9577380" cy="792088"/>
        </p:xfrm>
        <a:graphic>
          <a:graphicData uri="http://schemas.openxmlformats.org/drawingml/2006/table">
            <a:tbl>
              <a:tblPr/>
              <a:tblGrid>
                <a:gridCol w="638492"/>
                <a:gridCol w="638492"/>
                <a:gridCol w="638492"/>
                <a:gridCol w="638492"/>
                <a:gridCol w="638492"/>
                <a:gridCol w="638492"/>
                <a:gridCol w="638492"/>
                <a:gridCol w="638492"/>
                <a:gridCol w="638492"/>
                <a:gridCol w="638492"/>
                <a:gridCol w="638492"/>
                <a:gridCol w="638492"/>
                <a:gridCol w="638492"/>
                <a:gridCol w="638492"/>
                <a:gridCol w="638492"/>
              </a:tblGrid>
              <a:tr h="336037">
                <a:tc gridSpan="15"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SERVICES DE LA VILLE</a:t>
                      </a:r>
                    </a:p>
                  </a:txBody>
                  <a:tcPr marL="8896" marR="8896" marT="88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5605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DRH</a:t>
                      </a:r>
                    </a:p>
                  </a:txBody>
                  <a:tcPr marL="8896" marR="8896" marT="8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6" marR="8896" marT="8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DGS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6" marR="8896" marT="8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AFF</a:t>
                      </a:r>
                      <a:r>
                        <a:rPr lang="fr-F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SCO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6" marR="8896" marT="8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POVI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6" marR="8896" marT="8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ASSO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6" marR="8896" marT="8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CULT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6" marR="8896" marT="8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ECMU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6" marR="8896" marT="8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BIBL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6" marR="8896" marT="8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PISC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6" marR="8896" marT="8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JEU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6" marR="8896" marT="8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AINES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6" marR="8896" marT="8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CRECHE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6" marR="8896" marT="8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RENO</a:t>
                      </a:r>
                    </a:p>
                  </a:txBody>
                  <a:tcPr marL="8896" marR="8896" marT="8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8896" marR="8896" marT="8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</a:tbl>
          </a:graphicData>
        </a:graphic>
      </p:graphicFrame>
      <p:cxnSp>
        <p:nvCxnSpPr>
          <p:cNvPr id="4" name="Connecteur droit 3"/>
          <p:cNvCxnSpPr/>
          <p:nvPr/>
        </p:nvCxnSpPr>
        <p:spPr>
          <a:xfrm flipH="1">
            <a:off x="152098" y="2278505"/>
            <a:ext cx="1017135" cy="204542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/>
          <p:cNvCxnSpPr/>
          <p:nvPr/>
        </p:nvCxnSpPr>
        <p:spPr>
          <a:xfrm flipH="1">
            <a:off x="511570" y="2264090"/>
            <a:ext cx="670714" cy="205984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/>
          <p:cNvCxnSpPr/>
          <p:nvPr/>
        </p:nvCxnSpPr>
        <p:spPr>
          <a:xfrm>
            <a:off x="1182284" y="2266898"/>
            <a:ext cx="113612" cy="2057033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/>
          <p:cNvCxnSpPr/>
          <p:nvPr/>
        </p:nvCxnSpPr>
        <p:spPr>
          <a:xfrm>
            <a:off x="1182284" y="2266898"/>
            <a:ext cx="473652" cy="2057033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>
            <a:off x="1182284" y="2264090"/>
            <a:ext cx="795257" cy="206760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/>
          <p:cNvCxnSpPr/>
          <p:nvPr/>
        </p:nvCxnSpPr>
        <p:spPr>
          <a:xfrm>
            <a:off x="1195711" y="2264090"/>
            <a:ext cx="1144301" cy="206760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77"/>
          <p:cNvCxnSpPr/>
          <p:nvPr/>
        </p:nvCxnSpPr>
        <p:spPr>
          <a:xfrm>
            <a:off x="1182284" y="2264090"/>
            <a:ext cx="1697788" cy="206760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/>
          <p:nvPr/>
        </p:nvCxnSpPr>
        <p:spPr>
          <a:xfrm>
            <a:off x="1182284" y="2264090"/>
            <a:ext cx="2192581" cy="206760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83"/>
          <p:cNvCxnSpPr/>
          <p:nvPr/>
        </p:nvCxnSpPr>
        <p:spPr>
          <a:xfrm>
            <a:off x="1182284" y="2264090"/>
            <a:ext cx="3281964" cy="205984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1182284" y="2247813"/>
            <a:ext cx="3642004" cy="208388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>
            <a:off x="1182284" y="2264090"/>
            <a:ext cx="4002044" cy="207471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>
            <a:off x="1211283" y="2264090"/>
            <a:ext cx="4323417" cy="206479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>
            <a:off x="1187393" y="2247111"/>
            <a:ext cx="4702917" cy="209665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>
            <a:off x="1182284" y="2264090"/>
            <a:ext cx="5068326" cy="207471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>
            <a:off x="1187393" y="2248515"/>
            <a:ext cx="5441486" cy="209524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>
            <a:off x="1151880" y="2264090"/>
            <a:ext cx="5832648" cy="206760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/>
        </p:nvCxnSpPr>
        <p:spPr>
          <a:xfrm>
            <a:off x="1195711" y="2253473"/>
            <a:ext cx="6135505" cy="207682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>
            <a:off x="1211283" y="2264090"/>
            <a:ext cx="6493325" cy="206760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/>
          <p:nvPr/>
        </p:nvCxnSpPr>
        <p:spPr>
          <a:xfrm>
            <a:off x="1195711" y="2264090"/>
            <a:ext cx="6871005" cy="2066203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/>
          <p:cNvCxnSpPr/>
          <p:nvPr/>
        </p:nvCxnSpPr>
        <p:spPr>
          <a:xfrm>
            <a:off x="1195711" y="2264090"/>
            <a:ext cx="7228977" cy="205984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/>
          <p:cNvCxnSpPr/>
          <p:nvPr/>
        </p:nvCxnSpPr>
        <p:spPr>
          <a:xfrm>
            <a:off x="1211283" y="2264090"/>
            <a:ext cx="7585482" cy="2066203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/>
          <p:cNvCxnSpPr/>
          <p:nvPr/>
        </p:nvCxnSpPr>
        <p:spPr>
          <a:xfrm>
            <a:off x="1195711" y="2264090"/>
            <a:ext cx="7949057" cy="205984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>
            <a:off x="1184079" y="2247111"/>
            <a:ext cx="8332181" cy="2083182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/>
          <p:nvPr/>
        </p:nvCxnSpPr>
        <p:spPr>
          <a:xfrm>
            <a:off x="1195711" y="2264090"/>
            <a:ext cx="8653970" cy="2066203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65516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3238" y="0"/>
            <a:ext cx="9074150" cy="971550"/>
          </a:xfrm>
        </p:spPr>
        <p:txBody>
          <a:bodyPr/>
          <a:lstStyle/>
          <a:p>
            <a:pPr>
              <a:defRPr/>
            </a:pPr>
            <a:r>
              <a:rPr sz="4000" dirty="0" smtClean="0">
                <a:solidFill>
                  <a:schemeClr val="tx1"/>
                </a:solidFill>
              </a:rPr>
              <a:t>COMPTE ADMINISTRATIF 2018</a:t>
            </a:r>
            <a:br>
              <a:rPr sz="4000" dirty="0" smtClean="0">
                <a:solidFill>
                  <a:schemeClr val="tx1"/>
                </a:solidFill>
              </a:rPr>
            </a:br>
            <a:r>
              <a:rPr lang="fr-FR" sz="2800" b="1" dirty="0" smtClean="0">
                <a:solidFill>
                  <a:schemeClr val="tx1"/>
                </a:solidFill>
              </a:rPr>
              <a:t>Mode de présentation budgétaire</a:t>
            </a:r>
            <a:endParaRPr sz="2800" b="1" dirty="0">
              <a:solidFill>
                <a:schemeClr val="tx1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503238" y="1475581"/>
            <a:ext cx="9074150" cy="1597025"/>
          </a:xfrm>
        </p:spPr>
        <p:txBody>
          <a:bodyPr/>
          <a:lstStyle/>
          <a:p>
            <a:pPr>
              <a:defRPr/>
            </a:pPr>
            <a:endParaRPr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03238" lvl="1">
              <a:defRPr/>
            </a:pPr>
            <a:endParaRPr sz="24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Espace réservé du contenu 3"/>
          <p:cNvSpPr txBox="1">
            <a:spLocks/>
          </p:cNvSpPr>
          <p:nvPr/>
        </p:nvSpPr>
        <p:spPr bwMode="auto">
          <a:xfrm>
            <a:off x="287784" y="2051645"/>
            <a:ext cx="9145586" cy="46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1006475" rtl="0" eaLnBrk="0" fontAlgn="base" hangingPunct="0">
              <a:spcBef>
                <a:spcPts val="888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lang="fr-FR" sz="2600" kern="1200">
                <a:solidFill>
                  <a:srgbClr val="404040"/>
                </a:solidFill>
                <a:latin typeface="+mj-lt"/>
              </a:defRPr>
            </a:lvl1pPr>
            <a:lvl2pPr marL="503972" lvl="1" indent="0" algn="l" defTabSz="1006475" rtl="0" eaLnBrk="0" fontAlgn="base" hangingPunct="0">
              <a:spcBef>
                <a:spcPts val="775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lang="fr-FR" sz="2200" kern="1200">
                <a:solidFill>
                  <a:srgbClr val="404040"/>
                </a:solidFill>
                <a:latin typeface="+mj-lt"/>
              </a:defRPr>
            </a:lvl2pPr>
            <a:lvl3pPr marL="1007943" lvl="2" indent="0" algn="l" defTabSz="1006475" rtl="0" eaLnBrk="0" fontAlgn="base" hangingPunct="0">
              <a:spcBef>
                <a:spcPts val="663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lang="fr-FR" sz="1900" kern="1200">
                <a:solidFill>
                  <a:srgbClr val="404040"/>
                </a:solidFill>
                <a:latin typeface="+mj-lt"/>
              </a:defRPr>
            </a:lvl3pPr>
            <a:lvl4pPr marL="1511915" lvl="3" indent="0" algn="l" defTabSz="1006475" rtl="0" eaLnBrk="0" fontAlgn="base" hangingPunct="0">
              <a:spcBef>
                <a:spcPts val="55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lang="fr-FR" sz="1700" kern="1200">
                <a:solidFill>
                  <a:srgbClr val="404040"/>
                </a:solidFill>
                <a:latin typeface="+mj-lt"/>
              </a:defRPr>
            </a:lvl4pPr>
            <a:lvl5pPr marL="2015886" lvl="4" indent="0" algn="l" defTabSz="1006475" rtl="0" eaLnBrk="0" fontAlgn="base" hangingPunct="0">
              <a:spcBef>
                <a:spcPts val="55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lang="fr-FR" sz="1700" kern="1200">
                <a:solidFill>
                  <a:srgbClr val="404040"/>
                </a:solidFill>
                <a:latin typeface="+mj-lt"/>
              </a:defRPr>
            </a:lvl5pPr>
            <a:lvl6pPr marL="2471738" algn="l" defTabSz="1006475" rtl="0" fontAlgn="base">
              <a:spcBef>
                <a:spcPts val="55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lang="fr-FR" sz="1700" kern="1200">
                <a:solidFill>
                  <a:srgbClr val="404040"/>
                </a:solidFill>
                <a:latin typeface="+mn-lt"/>
              </a:defRPr>
            </a:lvl6pPr>
            <a:lvl7pPr marL="2928938" algn="l" defTabSz="1006475" rtl="0" fontAlgn="base">
              <a:spcBef>
                <a:spcPts val="55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lang="fr-FR" sz="1700" kern="1200">
                <a:solidFill>
                  <a:srgbClr val="404040"/>
                </a:solidFill>
                <a:latin typeface="+mn-lt"/>
              </a:defRPr>
            </a:lvl7pPr>
            <a:lvl8pPr marL="3386138" algn="l" defTabSz="1006475" rtl="0" fontAlgn="base">
              <a:spcBef>
                <a:spcPts val="55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lang="fr-FR" sz="1700" kern="1200">
                <a:solidFill>
                  <a:srgbClr val="404040"/>
                </a:solidFill>
                <a:latin typeface="+mn-lt"/>
              </a:defRPr>
            </a:lvl8pPr>
            <a:lvl9pPr marL="3843338" algn="l" defTabSz="1006475" rtl="0" fontAlgn="base">
              <a:spcBef>
                <a:spcPts val="55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lang="fr-FR" sz="1700" kern="1200">
                <a:solidFill>
                  <a:srgbClr val="404040"/>
                </a:solidFill>
                <a:latin typeface="+mn-lt"/>
              </a:defRPr>
            </a:lvl9pPr>
          </a:lstStyle>
          <a:p>
            <a:pPr>
              <a:defRPr/>
            </a:pPr>
            <a:endParaRPr lang="fr-FR" sz="10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fr-FR" sz="3200" b="1" dirty="0" smtClean="0">
                <a:solidFill>
                  <a:schemeClr val="accent2"/>
                </a:solidFill>
              </a:rPr>
              <a:t>Service DRH : </a:t>
            </a:r>
            <a:r>
              <a:rPr lang="fr-F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14,045 M€ </a:t>
            </a:r>
            <a:r>
              <a:rPr lang="fr-FR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en 2018</a:t>
            </a:r>
          </a:p>
          <a:p>
            <a:pPr>
              <a:defRPr/>
            </a:pPr>
            <a:r>
              <a:rPr lang="fr-F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→</a:t>
            </a:r>
            <a:r>
              <a:rPr lang="fr-FR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66,8 % des dépenses </a:t>
            </a:r>
            <a:r>
              <a:rPr lang="fr-FR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courantes de fonctionnement</a:t>
            </a:r>
            <a:endParaRPr lang="fr-FR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defRPr/>
            </a:pPr>
            <a:endParaRPr lang="fr-FR" sz="500" b="1" dirty="0" smtClean="0">
              <a:solidFill>
                <a:schemeClr val="accent2"/>
              </a:solidFill>
            </a:endParaRPr>
          </a:p>
          <a:p>
            <a:pPr>
              <a:defRPr/>
            </a:pPr>
            <a:endParaRPr lang="fr-FR" sz="500" b="1" dirty="0" smtClean="0">
              <a:solidFill>
                <a:schemeClr val="accent2"/>
              </a:solidFill>
            </a:endParaRPr>
          </a:p>
          <a:p>
            <a:pPr>
              <a:defRPr/>
            </a:pPr>
            <a:endParaRPr lang="fr-FR" sz="500" b="1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fr-FR" sz="3200" b="1" dirty="0" smtClean="0">
                <a:solidFill>
                  <a:schemeClr val="accent2"/>
                </a:solidFill>
              </a:rPr>
              <a:t>Services techniques : </a:t>
            </a:r>
            <a:r>
              <a:rPr lang="fr-F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2,59 M€ </a:t>
            </a:r>
            <a:r>
              <a:rPr lang="fr-FR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en 2018</a:t>
            </a:r>
          </a:p>
          <a:p>
            <a:pPr>
              <a:defRPr/>
            </a:pP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→ </a:t>
            </a:r>
            <a:r>
              <a:rPr lang="fr-FR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12,32% </a:t>
            </a:r>
            <a:r>
              <a:rPr lang="fr-F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des dépenses </a:t>
            </a:r>
            <a:r>
              <a:rPr lang="fr-FR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courantes de fonctionnement</a:t>
            </a:r>
            <a:endParaRPr lang="fr-FR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5001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 type mons en baroeu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 mons2.potx [Lecture seule]" id="{C85FC09D-D5FA-4EF5-A3F5-898CA5C25906}" vid="{3A9FD2DC-19BF-4F5C-B2D2-7A69AF64CF03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 mons2</Template>
  <TotalTime>2831</TotalTime>
  <Words>929</Words>
  <Application>Microsoft Office PowerPoint</Application>
  <PresentationFormat>Personnalisé</PresentationFormat>
  <Paragraphs>453</Paragraphs>
  <Slides>35</Slides>
  <Notes>20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42" baseType="lpstr">
      <vt:lpstr>MS Gothic</vt:lpstr>
      <vt:lpstr>Arial</vt:lpstr>
      <vt:lpstr>Calibri</vt:lpstr>
      <vt:lpstr>DIN-Bold</vt:lpstr>
      <vt:lpstr>Times New Roman</vt:lpstr>
      <vt:lpstr>Wingdings</vt:lpstr>
      <vt:lpstr>presentation type mons en baroeul</vt:lpstr>
      <vt:lpstr>COMPTE ADMINISTRATIF   2018</vt:lpstr>
      <vt:lpstr>COMPTE ADMINISTRATIF 2018 Mode de présentation budgétaire</vt:lpstr>
      <vt:lpstr>COMPTE ADMINISTRATIF 2018 Mode de présentation budgétaire</vt:lpstr>
      <vt:lpstr>COMPTE ADMINISTRATIF 2018 Mode de présentation budgétaire</vt:lpstr>
      <vt:lpstr>COMPTE ADMINISTRATIF 2018 Mode de présentation budgétaire</vt:lpstr>
      <vt:lpstr>COMPTE ADMINISTRATIF 2018 Mode de présentation budgétaire</vt:lpstr>
      <vt:lpstr>COMPTE ADMINISTRATIF 2018 Mode de présentation budgétaire</vt:lpstr>
      <vt:lpstr>COMPTE ADMINISTRATIF 2018 Mode de présentation budgétaire</vt:lpstr>
      <vt:lpstr>COMPTE ADMINISTRATIF 2018 Mode de présentation budgétaire</vt:lpstr>
      <vt:lpstr>COMPTE ADMINISTRATIF 2018 Fonctionnement</vt:lpstr>
      <vt:lpstr>COMPTE ADMINISTRATIF 2018 Dépenses de Fonctionnement</vt:lpstr>
      <vt:lpstr>COMPTE ADMINISTRATIF 2018</vt:lpstr>
      <vt:lpstr>COMPTE ADMINISTRATIF 2018</vt:lpstr>
      <vt:lpstr>COMPTE ADMINISTRATIF 2018</vt:lpstr>
      <vt:lpstr>COMPTE ADMINISTRATIF 2018 Recettes de fonctionnement non affectées</vt:lpstr>
      <vt:lpstr>COMPTE ADMINISTRATIF 2018 Fiscalité directe</vt:lpstr>
      <vt:lpstr>COMPTE ADMINISTRATIF 2018 Fiscalité directe</vt:lpstr>
      <vt:lpstr>COMPTE ADMINISTRATIF 2018 Fiscalité directe</vt:lpstr>
      <vt:lpstr>COMPTE ADMINISTRATIF 2018 Fiscalité directe</vt:lpstr>
      <vt:lpstr>COMPTE ADMINISTRATIF 2018 Fiscalité directe</vt:lpstr>
      <vt:lpstr>COMPTE ADMINISTRATIF 2018 Investissement</vt:lpstr>
      <vt:lpstr>COMPTE ADMINISTRATIF 2018 Investissement</vt:lpstr>
      <vt:lpstr>COMPTE ADMINISTRATIF 2018</vt:lpstr>
      <vt:lpstr>COMPTE ADMINISTRATIF 2018 Affectation des résultats</vt:lpstr>
      <vt:lpstr>BUDGET PRIMITIF   2019</vt:lpstr>
      <vt:lpstr>BUDGET PRIMITIF 2019 Fonctionnement</vt:lpstr>
      <vt:lpstr>BUDGET PRIMITIF 2019 Fonctionnement</vt:lpstr>
      <vt:lpstr>BUDGET PRIMITIF 2019 Fonctionnement</vt:lpstr>
      <vt:lpstr>BUDGET PRIMITIF 2019 Dépenses de fonctionnement</vt:lpstr>
      <vt:lpstr>BUDGET PRIMITIF 2019 Dépenses de fonctionnement</vt:lpstr>
      <vt:lpstr>BUDGET PRIMITIF 2019 Fonctionnement</vt:lpstr>
      <vt:lpstr>BUDGET PRIMITIF 2019 Investissement </vt:lpstr>
      <vt:lpstr>BUDGET PRIMITIF 2019 Investissement </vt:lpstr>
      <vt:lpstr>BUDGET PRIMITIF 2019 Investissement </vt:lpstr>
      <vt:lpstr>BUDGET PRIMITIF 2019 Bilan global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Débat d’Orientation Budgétaire 2016</dc:title>
  <dc:creator>Eric Dubrulle</dc:creator>
  <cp:lastModifiedBy>Blanche Martin</cp:lastModifiedBy>
  <cp:revision>458</cp:revision>
  <cp:lastPrinted>2019-03-28T15:20:04Z</cp:lastPrinted>
  <dcterms:created xsi:type="dcterms:W3CDTF">1601-01-01T00:00:00Z</dcterms:created>
  <dcterms:modified xsi:type="dcterms:W3CDTF">2019-03-28T15:23:56Z</dcterms:modified>
</cp:coreProperties>
</file>