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285" r:id="rId4"/>
    <p:sldId id="290" r:id="rId5"/>
    <p:sldId id="278" r:id="rId6"/>
    <p:sldId id="279" r:id="rId7"/>
    <p:sldId id="262" r:id="rId8"/>
    <p:sldId id="281" r:id="rId9"/>
    <p:sldId id="266" r:id="rId10"/>
    <p:sldId id="283" r:id="rId11"/>
    <p:sldId id="291" r:id="rId1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anger BB. Basseur" initials="BBB" lastIdx="10" clrIdx="0">
    <p:extLst/>
  </p:cmAuthor>
  <p:cmAuthor id="2" name="Beranger Basseur" initials="B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BC81FC2B-16D0-4275-A98D-978192B71901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3220694E-1E04-49EB-9970-672165B6C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98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9AFEA-CC78-46A9-BC3D-0E5FFDEADD02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8376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2C4A8-D8F0-41C7-B762-43B6AF94B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3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C4A8-D8F0-41C7-B762-43B6AF94B1A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93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2C4A8-D8F0-41C7-B762-43B6AF94B1A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0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592800"/>
            <a:ext cx="9252520" cy="2404100"/>
          </a:xfrm>
          <a:prstGeom prst="rect">
            <a:avLst/>
          </a:prstGeom>
          <a:solidFill>
            <a:srgbClr val="006F8A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re 1"/>
          <p:cNvSpPr txBox="1">
            <a:spLocks noGrp="1"/>
          </p:cNvSpPr>
          <p:nvPr>
            <p:ph type="title"/>
          </p:nvPr>
        </p:nvSpPr>
        <p:spPr>
          <a:xfrm>
            <a:off x="684272" y="4484730"/>
            <a:ext cx="7632140" cy="1470026"/>
          </a:xfrm>
        </p:spPr>
        <p:txBody>
          <a:bodyPr/>
          <a:lstStyle>
            <a:lvl1pPr algn="l">
              <a:defRPr sz="4400">
                <a:latin typeface="+mn-lt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4294967295" hasCustomPrompt="1"/>
          </p:nvPr>
        </p:nvSpPr>
        <p:spPr>
          <a:xfrm>
            <a:off x="1475656" y="6200393"/>
            <a:ext cx="5882444" cy="372246"/>
          </a:xfrm>
        </p:spPr>
        <p:txBody>
          <a:bodyPr anchorCtr="1"/>
          <a:lstStyle>
            <a:lvl1pPr marL="0" indent="0" algn="l">
              <a:buNone/>
              <a:defRPr sz="2000">
                <a:solidFill>
                  <a:srgbClr val="9E8E76"/>
                </a:solidFill>
              </a:defRPr>
            </a:lvl1pPr>
          </a:lstStyle>
          <a:p>
            <a:r>
              <a:rPr lang="fr-FR" dirty="0" smtClean="0"/>
              <a:t>Sous titre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2" y="3592800"/>
            <a:ext cx="864098" cy="2404100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093296"/>
            <a:ext cx="1151428" cy="58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74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>
          <a:xfrm>
            <a:off x="457200" y="6381332"/>
            <a:ext cx="9464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3/28/2019</a:t>
            </a:fld>
            <a:endParaRPr lang="en-US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800" dirty="0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3056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>
          <a:xfrm>
            <a:off x="457200" y="6381332"/>
            <a:ext cx="9464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3/28/2019</a:t>
            </a:fld>
            <a:endParaRPr 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40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>
          <a:xfrm>
            <a:off x="457200" y="6381332"/>
            <a:ext cx="946449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3/28/2019</a:t>
            </a:fld>
            <a:endParaRPr lang="en-US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09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36511" y="0"/>
            <a:ext cx="9180511" cy="1072800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57200" y="-14400"/>
            <a:ext cx="8229600" cy="908721"/>
          </a:xfrm>
        </p:spPr>
        <p:txBody>
          <a:bodyPr/>
          <a:lstStyle>
            <a:lvl1pPr algn="l">
              <a:defRPr sz="3200" b="1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196752"/>
            <a:ext cx="8229600" cy="4929416"/>
          </a:xfr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09320"/>
            <a:ext cx="863396" cy="439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0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5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/>
        </p:nvSpPr>
        <p:spPr>
          <a:xfrm>
            <a:off x="7882" y="4365107"/>
            <a:ext cx="9180511" cy="1440161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>
                <a:latin typeface="+mj-lt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09320"/>
            <a:ext cx="863396" cy="43973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3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36511" y="0"/>
            <a:ext cx="9180511" cy="908721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Imag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4" y="2252853"/>
            <a:ext cx="3336023" cy="46053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903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-36511" y="0"/>
            <a:ext cx="9180511" cy="908721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09320"/>
            <a:ext cx="863396" cy="43973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80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-36511" y="0"/>
            <a:ext cx="9180511" cy="908721"/>
          </a:xfrm>
          <a:prstGeom prst="rect">
            <a:avLst/>
          </a:prstGeom>
          <a:solidFill>
            <a:srgbClr val="D6C8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4" y="2252853"/>
            <a:ext cx="3336023" cy="46053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3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09320"/>
            <a:ext cx="863396" cy="439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1115616" y="6377106"/>
            <a:ext cx="7488832" cy="365129"/>
          </a:xfrm>
        </p:spPr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5319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8520" y="0"/>
            <a:ext cx="9361040" cy="6858000"/>
          </a:xfrm>
          <a:prstGeom prst="rect">
            <a:avLst/>
          </a:prstGeom>
          <a:solidFill>
            <a:srgbClr val="E7D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62372" y="1196752"/>
            <a:ext cx="8219255" cy="4137318"/>
          </a:xfrm>
        </p:spPr>
        <p:txBody>
          <a:bodyPr anchor="ctr"/>
          <a:lstStyle>
            <a:lvl1pPr algn="ctr">
              <a:defRPr sz="3600" b="1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9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268759"/>
            <a:ext cx="8229600" cy="4857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1115616" y="6381328"/>
            <a:ext cx="748883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D6C8AB"/>
                </a:solidFill>
                <a:uFillTx/>
                <a:latin typeface="Calibri"/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467544" y="6381328"/>
            <a:ext cx="58640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D6C8AB"/>
                </a:solidFill>
                <a:uFillTx/>
                <a:latin typeface="Calibri"/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9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600" b="0" i="0" u="none" strike="noStrike" kern="1200" cap="none" spc="0" baseline="0">
          <a:solidFill>
            <a:srgbClr val="FFFFFF"/>
          </a:solidFill>
          <a:uFillTx/>
          <a:latin typeface="DIN-Bold" pitchFamily="50"/>
        </a:defRPr>
      </a:lvl1pPr>
    </p:titleStyle>
    <p:bodyStyle>
      <a:lvl1pPr marL="0" marR="0" lvl="0" indent="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None/>
        <a:tabLst/>
        <a:defRPr lang="fr-FR" sz="2400" b="0" i="0" u="none" strike="noStrike" kern="1200" cap="none" spc="0" baseline="0">
          <a:solidFill>
            <a:srgbClr val="404040"/>
          </a:solidFill>
          <a:uFillTx/>
          <a:latin typeface="+mn-lt"/>
        </a:defRPr>
      </a:lvl1pPr>
      <a:lvl2pPr marL="457200" marR="0" lvl="1" indent="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None/>
        <a:tabLst/>
        <a:defRPr lang="fr-FR" sz="2000" b="0" i="0" u="none" strike="noStrike" kern="1200" cap="none" spc="0" baseline="0">
          <a:solidFill>
            <a:srgbClr val="404040"/>
          </a:solidFill>
          <a:uFillTx/>
          <a:latin typeface="+mn-lt"/>
        </a:defRPr>
      </a:lvl2pPr>
      <a:lvl3pPr marL="914400" marR="0" lvl="2" indent="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None/>
        <a:tabLst/>
        <a:defRPr lang="fr-FR" sz="1800" b="0" i="0" u="none" strike="noStrike" kern="1200" cap="none" spc="0" baseline="0">
          <a:solidFill>
            <a:srgbClr val="404040"/>
          </a:solidFill>
          <a:uFillTx/>
          <a:latin typeface="+mn-lt"/>
        </a:defRPr>
      </a:lvl3pPr>
      <a:lvl4pPr marL="1371600" marR="0" lvl="3" indent="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None/>
        <a:tabLst/>
        <a:defRPr lang="fr-FR" sz="1600" b="0" i="0" u="none" strike="noStrike" kern="1200" cap="none" spc="0" baseline="0">
          <a:solidFill>
            <a:srgbClr val="404040"/>
          </a:solidFill>
          <a:uFillTx/>
          <a:latin typeface="+mn-lt"/>
        </a:defRPr>
      </a:lvl4pPr>
      <a:lvl5pPr marL="1828800" marR="0" lvl="4" indent="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None/>
        <a:tabLst/>
        <a:defRPr lang="fr-FR" sz="1600" b="0" i="0" u="none" strike="noStrike" kern="1200" cap="none" spc="0" baseline="0">
          <a:solidFill>
            <a:srgbClr val="404040"/>
          </a:solidFill>
          <a:uFillTx/>
          <a:latin typeface="+mn-l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8632" y="3575669"/>
            <a:ext cx="7865368" cy="2377440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Conseil Municipal 28 MARS 2019</a:t>
            </a:r>
            <a:r>
              <a:rPr lang="fr-FR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fr-FR" sz="3100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Stratégie Territoriale de Sécurité et de Prévention de la Délinquance 2019 – 2021 </a:t>
            </a:r>
            <a:endParaRPr lang="fr-FR" sz="31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199"/>
            <a:ext cx="8153400" cy="4765767"/>
          </a:xfrm>
        </p:spPr>
        <p:txBody>
          <a:bodyPr>
            <a:normAutofit/>
          </a:bodyPr>
          <a:lstStyle/>
          <a:p>
            <a:pPr algn="just"/>
            <a:r>
              <a:rPr lang="fr-FR" b="1" u="sng" dirty="0" smtClean="0"/>
              <a:t>Les </a:t>
            </a:r>
            <a:r>
              <a:rPr lang="fr-FR" b="1" u="sng" dirty="0"/>
              <a:t>perspectives 2019 - </a:t>
            </a:r>
            <a:r>
              <a:rPr lang="fr-FR" b="1" u="sng" dirty="0" smtClean="0"/>
              <a:t>2021</a:t>
            </a:r>
            <a:r>
              <a:rPr lang="fr-FR" b="1" dirty="0" smtClean="0"/>
              <a:t> </a:t>
            </a:r>
            <a:r>
              <a:rPr lang="fr-FR" b="1" dirty="0" smtClean="0"/>
              <a:t>:</a:t>
            </a:r>
            <a:endParaRPr lang="fr-FR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Formaliser </a:t>
            </a:r>
            <a:r>
              <a:rPr lang="fr-FR" dirty="0">
                <a:solidFill>
                  <a:schemeClr val="tx1"/>
                </a:solidFill>
              </a:rPr>
              <a:t>la procédure de transaction avec le Parquet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Poursuivre </a:t>
            </a:r>
            <a:r>
              <a:rPr lang="fr-FR" b="1" dirty="0">
                <a:solidFill>
                  <a:schemeClr val="tx1"/>
                </a:solidFill>
              </a:rPr>
              <a:t>la formation et la diffusion </a:t>
            </a:r>
            <a:r>
              <a:rPr lang="fr-FR" b="1" dirty="0" smtClean="0">
                <a:solidFill>
                  <a:schemeClr val="tx1"/>
                </a:solidFill>
              </a:rPr>
              <a:t>d’outils (guide MEL) </a:t>
            </a:r>
            <a:r>
              <a:rPr lang="fr-FR" b="1" dirty="0">
                <a:solidFill>
                  <a:schemeClr val="tx1"/>
                </a:solidFill>
              </a:rPr>
              <a:t>contre les violences faites aux femmes </a:t>
            </a:r>
            <a:r>
              <a:rPr lang="fr-FR" dirty="0">
                <a:solidFill>
                  <a:schemeClr val="tx1"/>
                </a:solidFill>
              </a:rPr>
              <a:t>(détection, réflexe et relais d’information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Diffuser le guide métropolitain sur les dispositifs d’urgence d’aide aux victimes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Engager une réflexion sur </a:t>
            </a:r>
            <a:r>
              <a:rPr lang="fr-FR" dirty="0" smtClean="0">
                <a:solidFill>
                  <a:schemeClr val="tx1"/>
                </a:solidFill>
              </a:rPr>
              <a:t>l’accès </a:t>
            </a:r>
            <a:r>
              <a:rPr lang="fr-FR" dirty="0">
                <a:solidFill>
                  <a:schemeClr val="tx1"/>
                </a:solidFill>
              </a:rPr>
              <a:t>au droit avec le SIAVIC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Lister et diffuser les dispositifs contre le </a:t>
            </a:r>
            <a:r>
              <a:rPr lang="fr-FR" b="1" dirty="0" smtClean="0">
                <a:solidFill>
                  <a:schemeClr val="tx1"/>
                </a:solidFill>
              </a:rPr>
              <a:t>harcèlement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84660"/>
            <a:ext cx="9216428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 smtClean="0"/>
              <a:t>Axe 3 : Prévention </a:t>
            </a:r>
            <a:r>
              <a:rPr lang="fr-FR" sz="2800" dirty="0"/>
              <a:t>de la Récidive, Réparation, Accès aux droits et Aide aux victimes</a:t>
            </a:r>
          </a:p>
        </p:txBody>
      </p:sp>
    </p:spTree>
    <p:extLst>
      <p:ext uri="{BB962C8B-B14F-4D97-AF65-F5344CB8AC3E}">
        <p14:creationId xmlns:p14="http://schemas.microsoft.com/office/powerpoint/2010/main" val="40249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8632" y="3575669"/>
            <a:ext cx="7865368" cy="2377440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Conseil Municipal 28 MARS 2019</a:t>
            </a:r>
            <a:r>
              <a:rPr lang="fr-FR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</a:br>
            <a:r>
              <a:rPr lang="fr-FR" sz="3100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Stratégie Territoriale de Sécurité et de Prévention de la Délinquance 2019 – 2021 </a:t>
            </a:r>
            <a:endParaRPr lang="fr-FR" sz="3100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773" y="-1964"/>
            <a:ext cx="8229600" cy="908721"/>
          </a:xfrm>
        </p:spPr>
        <p:txBody>
          <a:bodyPr/>
          <a:lstStyle/>
          <a:p>
            <a:pPr algn="ctr"/>
            <a:r>
              <a:rPr lang="fr-FR" sz="2800" dirty="0" smtClean="0"/>
              <a:t>Contexte et genèse de la </a:t>
            </a:r>
            <a:r>
              <a:rPr lang="fr-FR" sz="2800" dirty="0"/>
              <a:t>Stratégie Territoriale de Sécurité et de Prévention de la </a:t>
            </a:r>
            <a:r>
              <a:rPr lang="fr-FR" sz="2800" dirty="0" smtClean="0"/>
              <a:t>Délinquance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469" y="1611512"/>
            <a:ext cx="8845061" cy="5531668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 smtClean="0"/>
              <a:t>2000 : Contrat </a:t>
            </a:r>
            <a:r>
              <a:rPr lang="fr-FR" sz="1200" b="1" dirty="0"/>
              <a:t>Local de Sécurité (CLS</a:t>
            </a:r>
            <a:r>
              <a:rPr lang="fr-FR" sz="1200" b="1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/>
              <a:t>2003 </a:t>
            </a:r>
            <a:r>
              <a:rPr lang="fr-FR" sz="1200" b="1" dirty="0" smtClean="0"/>
              <a:t>: Mise en place du </a:t>
            </a:r>
            <a:r>
              <a:rPr lang="fr-FR" sz="1200" b="1" dirty="0"/>
              <a:t>Conseil Local de Sécurité et de Prévention de la Délinquance (CLSPD)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 smtClean="0"/>
              <a:t>2014 : </a:t>
            </a:r>
            <a:r>
              <a:rPr lang="fr-FR" sz="1200" b="1" dirty="0"/>
              <a:t>A</a:t>
            </a:r>
            <a:r>
              <a:rPr lang="fr-FR" sz="1200" b="1" dirty="0" smtClean="0"/>
              <a:t>doption de la </a:t>
            </a:r>
            <a:r>
              <a:rPr lang="fr-FR" sz="1200" b="1" dirty="0"/>
              <a:t>Stratégie Territoriale de Sécurité de Prévention de la Délinquance (</a:t>
            </a:r>
            <a:r>
              <a:rPr lang="fr-FR" sz="1200" b="1" dirty="0" smtClean="0"/>
              <a:t>STSPD) 2014 </a:t>
            </a:r>
            <a:r>
              <a:rPr lang="fr-FR" sz="1200" b="1" dirty="0"/>
              <a:t>– </a:t>
            </a:r>
            <a:r>
              <a:rPr lang="fr-FR" sz="1200" b="1" dirty="0" smtClean="0"/>
              <a:t>2017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600" b="1" dirty="0" smtClean="0"/>
              <a:t>28 </a:t>
            </a:r>
            <a:r>
              <a:rPr lang="fr-FR" sz="1600" b="1" dirty="0"/>
              <a:t>Novembre </a:t>
            </a:r>
            <a:r>
              <a:rPr lang="fr-FR" sz="1600" b="1" dirty="0" smtClean="0"/>
              <a:t>2018 : validation de la Stratégie </a:t>
            </a:r>
            <a:r>
              <a:rPr lang="fr-FR" sz="1600" b="1" dirty="0"/>
              <a:t>Territoriale de Sécurité et de Prévention de la Délinquance 2019 – 2021 </a:t>
            </a:r>
            <a:r>
              <a:rPr lang="fr-FR" sz="1600" b="1" dirty="0" smtClean="0"/>
              <a:t>en Conseil Local de Sécurité et de Prévention de la Délinquance </a:t>
            </a:r>
          </a:p>
          <a:p>
            <a:endParaRPr lang="fr-FR" sz="1200" dirty="0" smtClean="0"/>
          </a:p>
          <a:p>
            <a:pPr algn="ctr"/>
            <a:r>
              <a:rPr lang="fr-FR" sz="1200" i="1" dirty="0" smtClean="0"/>
              <a:t>« Elaborée </a:t>
            </a:r>
            <a:r>
              <a:rPr lang="fr-FR" sz="1200" i="1" dirty="0"/>
              <a:t>dans une logique de </a:t>
            </a:r>
            <a:r>
              <a:rPr lang="fr-FR" sz="1200" i="1" dirty="0" err="1"/>
              <a:t>co</a:t>
            </a:r>
            <a:r>
              <a:rPr lang="fr-FR" sz="1200" i="1" dirty="0"/>
              <a:t>-construction </a:t>
            </a:r>
            <a:r>
              <a:rPr lang="fr-FR" sz="1200" i="1" dirty="0" smtClean="0"/>
              <a:t>et de discours </a:t>
            </a:r>
            <a:r>
              <a:rPr lang="fr-FR" sz="1200" i="1" dirty="0"/>
              <a:t>partagé par les acteurs locaux de la prévention de la délinquance et de la </a:t>
            </a:r>
            <a:r>
              <a:rPr lang="fr-FR" sz="1200" i="1" dirty="0" smtClean="0"/>
              <a:t>sécurité ; elle </a:t>
            </a:r>
            <a:r>
              <a:rPr lang="fr-FR" sz="1200" i="1" dirty="0"/>
              <a:t>repose sur le respect des compétences et prérogatives de chacun grâce à l’expérience du partenariat fondé sur les CLSPD annuels et les cellules de veille </a:t>
            </a:r>
            <a:r>
              <a:rPr lang="fr-FR" sz="1200" i="1" dirty="0" smtClean="0"/>
              <a:t>mensuelles »</a:t>
            </a:r>
            <a:endParaRPr lang="fr-FR" sz="1200" i="1" dirty="0"/>
          </a:p>
          <a:p>
            <a:r>
              <a:rPr lang="fr-FR" sz="1200" dirty="0"/>
              <a:t> </a:t>
            </a:r>
          </a:p>
          <a:p>
            <a:r>
              <a:rPr lang="fr-FR" sz="1200" u="sng" dirty="0" smtClean="0"/>
              <a:t>Elle s’articule </a:t>
            </a:r>
            <a:r>
              <a:rPr lang="fr-FR" sz="1200" u="sng" dirty="0"/>
              <a:t>autour 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/>
              <a:t>d</a:t>
            </a:r>
            <a:r>
              <a:rPr lang="fr-FR" sz="1200" dirty="0" smtClean="0"/>
              <a:t>’objectifs </a:t>
            </a:r>
            <a:r>
              <a:rPr lang="fr-FR" sz="1200" dirty="0"/>
              <a:t>stratégiques et opérationnels,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/>
              <a:t>d</a:t>
            </a:r>
            <a:r>
              <a:rPr lang="fr-FR" sz="1200" dirty="0" smtClean="0"/>
              <a:t>’un </a:t>
            </a:r>
            <a:r>
              <a:rPr lang="fr-FR" sz="1200" dirty="0"/>
              <a:t>programme d’actions expliqué sous la forme de fiches avec des responsables identifiés, des moyens humains et financiers mobilisables,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/>
              <a:t>d</a:t>
            </a:r>
            <a:r>
              <a:rPr lang="fr-FR" sz="1200" dirty="0" smtClean="0"/>
              <a:t>’une </a:t>
            </a:r>
            <a:r>
              <a:rPr lang="fr-FR" sz="1200" dirty="0"/>
              <a:t>méthodologie et d’outils d’évaluation</a:t>
            </a:r>
            <a:r>
              <a:rPr lang="fr-FR" sz="1200" dirty="0" smtClean="0"/>
              <a:t>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114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dirty="0" smtClean="0"/>
              <a:t>Stratégie Territoriale de Sécurité et de Prévention de la Délinquance 2019 - 2021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8938" y="2259467"/>
            <a:ext cx="8237025" cy="3263504"/>
          </a:xfrm>
        </p:spPr>
        <p:txBody>
          <a:bodyPr/>
          <a:lstStyle/>
          <a:p>
            <a:r>
              <a:rPr lang="fr-FR" b="1" dirty="0"/>
              <a:t>Axe </a:t>
            </a:r>
            <a:r>
              <a:rPr lang="fr-FR" b="1" dirty="0" smtClean="0"/>
              <a:t>1 : </a:t>
            </a:r>
            <a:r>
              <a:rPr lang="fr-FR" b="1" dirty="0"/>
              <a:t>Dissuasion et prévention </a:t>
            </a:r>
            <a:r>
              <a:rPr lang="fr-FR" b="1" dirty="0" smtClean="0"/>
              <a:t>situationnelle</a:t>
            </a:r>
          </a:p>
          <a:p>
            <a:r>
              <a:rPr lang="fr-FR" b="1" dirty="0"/>
              <a:t>Axe </a:t>
            </a:r>
            <a:r>
              <a:rPr lang="fr-FR" b="1" dirty="0" smtClean="0"/>
              <a:t>2 : </a:t>
            </a:r>
            <a:r>
              <a:rPr lang="fr-FR" b="1" dirty="0"/>
              <a:t>Prévention sociale, éducation citoyenne et </a:t>
            </a:r>
            <a:r>
              <a:rPr lang="fr-FR" b="1" dirty="0" smtClean="0"/>
              <a:t>parentalité</a:t>
            </a:r>
          </a:p>
          <a:p>
            <a:r>
              <a:rPr lang="fr-FR" b="1" dirty="0"/>
              <a:t>Axe </a:t>
            </a:r>
            <a:r>
              <a:rPr lang="fr-FR" b="1" dirty="0" smtClean="0"/>
              <a:t>3 : </a:t>
            </a:r>
            <a:r>
              <a:rPr lang="fr-FR" b="1" dirty="0"/>
              <a:t>Prévention de la récidive, réparation, accès aux droits et aide aux victimes</a:t>
            </a:r>
            <a:r>
              <a:rPr lang="fr-FR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9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dirty="0" smtClean="0"/>
              <a:t>Stratégie Territoriale de Sécurité et de Prévention de la Délinquance 2019 - 2021</a:t>
            </a:r>
            <a:endParaRPr lang="fr-FR" sz="2800" dirty="0"/>
          </a:p>
        </p:txBody>
      </p:sp>
      <p:sp>
        <p:nvSpPr>
          <p:cNvPr id="5" name="Rectangle à coins arrondis 8"/>
          <p:cNvSpPr/>
          <p:nvPr/>
        </p:nvSpPr>
        <p:spPr>
          <a:xfrm>
            <a:off x="226338" y="5934085"/>
            <a:ext cx="8691326" cy="83423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68580" tIns="34290" rIns="68580" bIns="34290" anchor="ctr" anchorCtr="1" compatLnSpc="1">
            <a:no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1" dirty="0">
                <a:solidFill>
                  <a:srgbClr val="FFFFFF"/>
                </a:solidFill>
                <a:latin typeface="Calibri"/>
              </a:rPr>
              <a:t>Ville – Police Nationale – Police 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Municipale – Parquet – </a:t>
            </a:r>
            <a:r>
              <a:rPr lang="fr-FR" sz="1500" i="1" dirty="0">
                <a:solidFill>
                  <a:srgbClr val="FFFFFF"/>
                </a:solidFill>
                <a:latin typeface="Calibri"/>
              </a:rPr>
              <a:t>Bailleurs – Copropriétés – Etablissements Scolaires – Education Nationale 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–Préfecture </a:t>
            </a:r>
            <a:r>
              <a:rPr lang="fr-FR" sz="1500" i="1" dirty="0">
                <a:solidFill>
                  <a:srgbClr val="FFFFFF"/>
                </a:solidFill>
                <a:latin typeface="Calibri"/>
              </a:rPr>
              <a:t>– Centre 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Social – </a:t>
            </a:r>
            <a:r>
              <a:rPr lang="fr-FR" sz="1500" i="1" dirty="0" err="1" smtClean="0">
                <a:solidFill>
                  <a:srgbClr val="FFFFFF"/>
                </a:solidFill>
                <a:latin typeface="Calibri"/>
              </a:rPr>
              <a:t>Transpole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 – </a:t>
            </a:r>
            <a:r>
              <a:rPr lang="fr-FR" sz="1500" i="1" dirty="0">
                <a:solidFill>
                  <a:srgbClr val="FFFFFF"/>
                </a:solidFill>
                <a:latin typeface="Calibri"/>
              </a:rPr>
              <a:t>Club de Prévention 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– </a:t>
            </a:r>
            <a:r>
              <a:rPr lang="fr-FR" sz="1500" i="1" dirty="0" err="1" smtClean="0">
                <a:solidFill>
                  <a:srgbClr val="FFFFFF"/>
                </a:solidFill>
                <a:latin typeface="Calibri"/>
              </a:rPr>
              <a:t>Citéo</a:t>
            </a:r>
            <a:r>
              <a:rPr lang="fr-FR" sz="1500" i="1" dirty="0" smtClean="0">
                <a:solidFill>
                  <a:srgbClr val="FFFFFF"/>
                </a:solidFill>
                <a:latin typeface="Calibri"/>
              </a:rPr>
              <a:t> </a:t>
            </a:r>
            <a:endParaRPr lang="fr-FR" sz="1500" i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26" name="Image 5" descr="Captur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b="1932"/>
          <a:stretch/>
        </p:blipFill>
        <p:spPr bwMode="auto">
          <a:xfrm>
            <a:off x="1290355" y="1086417"/>
            <a:ext cx="6276975" cy="478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04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4660"/>
            <a:ext cx="9216428" cy="908721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/>
              <a:t>Axe 1 : Dissuasion et </a:t>
            </a:r>
            <a:r>
              <a:rPr lang="fr-FR" sz="2800" b="1" dirty="0"/>
              <a:t>P</a:t>
            </a:r>
            <a:r>
              <a:rPr lang="fr-FR" sz="2800" b="1" dirty="0" smtClean="0"/>
              <a:t>révention </a:t>
            </a:r>
            <a:r>
              <a:rPr lang="fr-FR" sz="2800" b="1" dirty="0"/>
              <a:t>S</a:t>
            </a:r>
            <a:r>
              <a:rPr lang="fr-FR" sz="2800" b="1" dirty="0" smtClean="0"/>
              <a:t>ituationnelle</a:t>
            </a:r>
            <a:endParaRPr lang="fr-FR" sz="28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68204" y="1482935"/>
            <a:ext cx="8153400" cy="51351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u="sng" dirty="0" smtClean="0"/>
              <a:t>Les réalisations 2015 – 2018</a:t>
            </a:r>
            <a:r>
              <a:rPr lang="fr-FR" b="1" dirty="0" smtClean="0"/>
              <a:t> 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Poursuite du </a:t>
            </a:r>
            <a:r>
              <a:rPr lang="fr-FR" b="1" dirty="0" smtClean="0">
                <a:solidFill>
                  <a:schemeClr val="tx1"/>
                </a:solidFill>
              </a:rPr>
              <a:t>dispositif </a:t>
            </a:r>
            <a:r>
              <a:rPr lang="fr-FR" b="1" dirty="0">
                <a:solidFill>
                  <a:schemeClr val="tx1"/>
                </a:solidFill>
              </a:rPr>
              <a:t>de </a:t>
            </a:r>
            <a:r>
              <a:rPr lang="fr-FR" b="1" dirty="0" smtClean="0">
                <a:solidFill>
                  <a:schemeClr val="tx1"/>
                </a:solidFill>
              </a:rPr>
              <a:t>Médiation Sociale en Milieu Urbain </a:t>
            </a:r>
            <a:r>
              <a:rPr lang="fr-FR" dirty="0" smtClean="0">
                <a:solidFill>
                  <a:schemeClr val="tx1"/>
                </a:solidFill>
              </a:rPr>
              <a:t>(2013) : gestion </a:t>
            </a:r>
            <a:r>
              <a:rPr lang="fr-FR" dirty="0">
                <a:solidFill>
                  <a:schemeClr val="tx1"/>
                </a:solidFill>
              </a:rPr>
              <a:t>de conflit, relais </a:t>
            </a:r>
            <a:r>
              <a:rPr lang="fr-FR" dirty="0" smtClean="0">
                <a:solidFill>
                  <a:schemeClr val="tx1"/>
                </a:solidFill>
              </a:rPr>
              <a:t>terrain avec les partenaires, contact auprès de tous les publics et développement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projets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Centre de Supervision Urbain (vidéo protection) opérationnel (2017)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Prévention </a:t>
            </a:r>
            <a:r>
              <a:rPr lang="fr-FR" b="1" dirty="0">
                <a:solidFill>
                  <a:schemeClr val="tx1"/>
                </a:solidFill>
              </a:rPr>
              <a:t>contre les cambriolages et vols à main armée </a:t>
            </a:r>
            <a:r>
              <a:rPr lang="fr-FR" dirty="0" smtClean="0">
                <a:solidFill>
                  <a:schemeClr val="tx1"/>
                </a:solidFill>
              </a:rPr>
              <a:t>auprès </a:t>
            </a:r>
            <a:r>
              <a:rPr lang="fr-FR" dirty="0">
                <a:solidFill>
                  <a:schemeClr val="tx1"/>
                </a:solidFill>
              </a:rPr>
              <a:t>des </a:t>
            </a:r>
            <a:r>
              <a:rPr lang="fr-FR" dirty="0" smtClean="0">
                <a:solidFill>
                  <a:schemeClr val="tx1"/>
                </a:solidFill>
              </a:rPr>
              <a:t>riverains et commerçants par la Police Municipale (vacances/fêtes)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Dotation et formation des policiers municipaux à l’usage </a:t>
            </a:r>
            <a:r>
              <a:rPr lang="fr-FR" dirty="0">
                <a:solidFill>
                  <a:schemeClr val="tx1"/>
                </a:solidFill>
              </a:rPr>
              <a:t>des Pistolets à Impulsions </a:t>
            </a:r>
            <a:r>
              <a:rPr lang="fr-FR" dirty="0" smtClean="0">
                <a:solidFill>
                  <a:schemeClr val="tx1"/>
                </a:solidFill>
              </a:rPr>
              <a:t>Electriques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Marches Exploratoires </a:t>
            </a:r>
            <a:r>
              <a:rPr lang="fr-FR" b="1" dirty="0" smtClean="0">
                <a:solidFill>
                  <a:schemeClr val="tx1"/>
                </a:solidFill>
              </a:rPr>
              <a:t>de femmes </a:t>
            </a:r>
            <a:r>
              <a:rPr lang="fr-FR" dirty="0" smtClean="0">
                <a:solidFill>
                  <a:schemeClr val="tx1"/>
                </a:solidFill>
              </a:rPr>
              <a:t>dans </a:t>
            </a:r>
            <a:r>
              <a:rPr lang="fr-FR" dirty="0">
                <a:solidFill>
                  <a:schemeClr val="tx1"/>
                </a:solidFill>
              </a:rPr>
              <a:t>le quartier (2015), dans les transports en commun (2017) et avec les salariés </a:t>
            </a:r>
            <a:r>
              <a:rPr lang="fr-FR" dirty="0" smtClean="0">
                <a:solidFill>
                  <a:schemeClr val="tx1"/>
                </a:solidFill>
              </a:rPr>
              <a:t>de l’AG2R </a:t>
            </a:r>
            <a:r>
              <a:rPr lang="fr-FR" dirty="0">
                <a:solidFill>
                  <a:schemeClr val="tx1"/>
                </a:solidFill>
              </a:rPr>
              <a:t>la Mondiale (2018)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6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68203" y="1482935"/>
            <a:ext cx="8250695" cy="48001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u="sng" dirty="0" smtClean="0"/>
              <a:t>Les perspectives 2019 - </a:t>
            </a:r>
            <a:r>
              <a:rPr lang="fr-FR" b="1" u="sng" dirty="0" smtClean="0"/>
              <a:t>2021</a:t>
            </a:r>
            <a:r>
              <a:rPr lang="fr-FR" b="1" u="sng" dirty="0"/>
              <a:t> :</a:t>
            </a:r>
            <a:endParaRPr lang="fr-FR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Elaboration d’une cartographie sur la tranquillité </a:t>
            </a:r>
            <a:r>
              <a:rPr lang="fr-FR" dirty="0" smtClean="0">
                <a:solidFill>
                  <a:schemeClr val="tx1"/>
                </a:solidFill>
              </a:rPr>
              <a:t>publique</a:t>
            </a:r>
            <a:endParaRPr lang="fr-FR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Prévention situationnelle </a:t>
            </a:r>
            <a:r>
              <a:rPr lang="fr-FR" dirty="0">
                <a:solidFill>
                  <a:schemeClr val="tx1"/>
                </a:solidFill>
              </a:rPr>
              <a:t>sur les </a:t>
            </a:r>
            <a:r>
              <a:rPr lang="fr-FR" dirty="0" smtClean="0">
                <a:solidFill>
                  <a:schemeClr val="tx1"/>
                </a:solidFill>
              </a:rPr>
              <a:t>manifestations et évènements </a:t>
            </a:r>
            <a:r>
              <a:rPr lang="fr-FR" dirty="0">
                <a:solidFill>
                  <a:schemeClr val="tx1"/>
                </a:solidFill>
              </a:rPr>
              <a:t>ouverts au public </a:t>
            </a:r>
            <a:r>
              <a:rPr lang="fr-FR" dirty="0" smtClean="0">
                <a:solidFill>
                  <a:schemeClr val="tx1"/>
                </a:solidFill>
              </a:rPr>
              <a:t>(relais auprès </a:t>
            </a:r>
            <a:r>
              <a:rPr lang="fr-FR" dirty="0">
                <a:solidFill>
                  <a:schemeClr val="tx1"/>
                </a:solidFill>
              </a:rPr>
              <a:t>de la Police Nationale 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Actualisation </a:t>
            </a:r>
            <a:r>
              <a:rPr lang="fr-FR" dirty="0">
                <a:solidFill>
                  <a:schemeClr val="tx1"/>
                </a:solidFill>
              </a:rPr>
              <a:t>de la convention de coordination Police Municipale – Police Nationale (2019)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Elaboration du </a:t>
            </a:r>
            <a:r>
              <a:rPr lang="fr-FR" dirty="0">
                <a:solidFill>
                  <a:schemeClr val="tx1"/>
                </a:solidFill>
              </a:rPr>
              <a:t>Plan Communal de Sauvegarde </a:t>
            </a:r>
            <a:r>
              <a:rPr lang="fr-FR" dirty="0" smtClean="0">
                <a:solidFill>
                  <a:schemeClr val="tx1"/>
                </a:solidFill>
              </a:rPr>
              <a:t>(protocole de gestion de crise) </a:t>
            </a:r>
            <a:endParaRPr lang="fr-FR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Installation de la </a:t>
            </a:r>
            <a:r>
              <a:rPr lang="fr-FR" b="1" dirty="0">
                <a:solidFill>
                  <a:schemeClr val="tx1"/>
                </a:solidFill>
              </a:rPr>
              <a:t>seconde tranche de </a:t>
            </a:r>
            <a:r>
              <a:rPr lang="fr-FR" b="1" dirty="0" smtClean="0">
                <a:solidFill>
                  <a:schemeClr val="tx1"/>
                </a:solidFill>
              </a:rPr>
              <a:t>vidéo-protection </a:t>
            </a:r>
            <a:r>
              <a:rPr lang="fr-FR" dirty="0" smtClean="0">
                <a:solidFill>
                  <a:schemeClr val="tx1"/>
                </a:solidFill>
              </a:rPr>
              <a:t>(2019)</a:t>
            </a:r>
            <a:endParaRPr lang="fr-FR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Actualisation </a:t>
            </a:r>
            <a:r>
              <a:rPr lang="fr-FR" dirty="0">
                <a:solidFill>
                  <a:schemeClr val="tx1"/>
                </a:solidFill>
              </a:rPr>
              <a:t>du projet de service de la Police Municipale </a:t>
            </a:r>
            <a:r>
              <a:rPr lang="fr-FR" dirty="0" smtClean="0">
                <a:solidFill>
                  <a:schemeClr val="tx1"/>
                </a:solidFill>
              </a:rPr>
              <a:t>pour </a:t>
            </a:r>
            <a:r>
              <a:rPr lang="fr-FR" dirty="0">
                <a:solidFill>
                  <a:schemeClr val="tx1"/>
                </a:solidFill>
              </a:rPr>
              <a:t>favoriser une police de </a:t>
            </a:r>
            <a:r>
              <a:rPr lang="fr-FR" dirty="0" smtClean="0">
                <a:solidFill>
                  <a:schemeClr val="tx1"/>
                </a:solidFill>
              </a:rPr>
              <a:t>proximité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Diagnostic en marchant sur les espaces rénovés et marche exploratoire des jeunes filles avec les collèges, le Club de Prévention Azimuts et le service Jeunesse, Sport et Vie Associative</a:t>
            </a:r>
            <a:endParaRPr lang="fr-F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84660"/>
            <a:ext cx="9216428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 smtClean="0"/>
              <a:t>Axe 1 : Dissuasion et Prévention Situationnelle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4756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556" y="1470778"/>
            <a:ext cx="8153400" cy="522878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b="1" u="sng" dirty="0" smtClean="0"/>
              <a:t>Les réalisations 2015 – 2018 </a:t>
            </a:r>
            <a:r>
              <a:rPr lang="fr-FR" b="1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Groupe Suivi Nominatif </a:t>
            </a:r>
            <a:endParaRPr lang="fr-FR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Actions </a:t>
            </a:r>
            <a:r>
              <a:rPr lang="fr-FR" dirty="0">
                <a:solidFill>
                  <a:schemeClr val="tx1"/>
                </a:solidFill>
              </a:rPr>
              <a:t>mises en place par le </a:t>
            </a:r>
            <a:r>
              <a:rPr lang="fr-FR" b="1" dirty="0">
                <a:solidFill>
                  <a:schemeClr val="tx1"/>
                </a:solidFill>
              </a:rPr>
              <a:t>Club de Prévention Azimuts </a:t>
            </a:r>
            <a:r>
              <a:rPr lang="fr-FR" dirty="0" smtClean="0">
                <a:solidFill>
                  <a:schemeClr val="tx1"/>
                </a:solidFill>
              </a:rPr>
              <a:t>: accueil </a:t>
            </a:r>
            <a:r>
              <a:rPr lang="fr-FR" dirty="0">
                <a:solidFill>
                  <a:schemeClr val="tx1"/>
                </a:solidFill>
              </a:rPr>
              <a:t>jeune au Cap </a:t>
            </a:r>
            <a:r>
              <a:rPr lang="fr-FR" dirty="0" smtClean="0">
                <a:solidFill>
                  <a:schemeClr val="tx1"/>
                </a:solidFill>
              </a:rPr>
              <a:t>Bleu, </a:t>
            </a:r>
            <a:r>
              <a:rPr lang="fr-FR" dirty="0">
                <a:solidFill>
                  <a:schemeClr val="tx1"/>
                </a:solidFill>
              </a:rPr>
              <a:t>local </a:t>
            </a:r>
            <a:r>
              <a:rPr lang="fr-FR" dirty="0" smtClean="0">
                <a:solidFill>
                  <a:schemeClr val="tx1"/>
                </a:solidFill>
              </a:rPr>
              <a:t>multi partenarial </a:t>
            </a:r>
            <a:r>
              <a:rPr lang="fr-FR" dirty="0">
                <a:solidFill>
                  <a:schemeClr val="tx1"/>
                </a:solidFill>
              </a:rPr>
              <a:t>« Le Cairn », </a:t>
            </a:r>
            <a:r>
              <a:rPr lang="fr-FR" dirty="0" smtClean="0">
                <a:solidFill>
                  <a:schemeClr val="tx1"/>
                </a:solidFill>
              </a:rPr>
              <a:t>postes ALSES dans les collèges, conférences « Ensemble on fait quoi ? », projet « Entre’ filles  »…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Actions du </a:t>
            </a:r>
            <a:r>
              <a:rPr lang="fr-FR" b="1" dirty="0" smtClean="0">
                <a:solidFill>
                  <a:schemeClr val="tx1"/>
                </a:solidFill>
              </a:rPr>
              <a:t>Centre Social Imagine </a:t>
            </a:r>
            <a:r>
              <a:rPr lang="fr-FR" dirty="0" smtClean="0">
                <a:solidFill>
                  <a:schemeClr val="tx1"/>
                </a:solidFill>
              </a:rPr>
              <a:t>: accueil jeunes, Coop Mons et mesures </a:t>
            </a:r>
            <a:r>
              <a:rPr lang="fr-FR" dirty="0">
                <a:solidFill>
                  <a:schemeClr val="tx1"/>
                </a:solidFill>
              </a:rPr>
              <a:t>de responsabilisation </a:t>
            </a:r>
            <a:r>
              <a:rPr lang="fr-FR" dirty="0" smtClean="0">
                <a:solidFill>
                  <a:schemeClr val="tx1"/>
                </a:solidFill>
              </a:rPr>
              <a:t>avec le </a:t>
            </a:r>
            <a:r>
              <a:rPr lang="fr-FR" dirty="0">
                <a:solidFill>
                  <a:schemeClr val="tx1"/>
                </a:solidFill>
              </a:rPr>
              <a:t>collège Rabelais </a:t>
            </a:r>
            <a:endParaRPr lang="fr-FR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Actions mises en place par le </a:t>
            </a:r>
            <a:r>
              <a:rPr lang="fr-FR" b="1" dirty="0" smtClean="0">
                <a:solidFill>
                  <a:schemeClr val="tx1"/>
                </a:solidFill>
              </a:rPr>
              <a:t>service </a:t>
            </a:r>
            <a:r>
              <a:rPr lang="fr-FR" b="1" dirty="0">
                <a:solidFill>
                  <a:schemeClr val="tx1"/>
                </a:solidFill>
              </a:rPr>
              <a:t>Jeunesse </a:t>
            </a:r>
            <a:r>
              <a:rPr lang="fr-FR" b="1" dirty="0" smtClean="0">
                <a:solidFill>
                  <a:schemeClr val="tx1"/>
                </a:solidFill>
              </a:rPr>
              <a:t>Sport et Vie Associative </a:t>
            </a:r>
            <a:r>
              <a:rPr lang="fr-FR" dirty="0">
                <a:solidFill>
                  <a:schemeClr val="tx1"/>
                </a:solidFill>
              </a:rPr>
              <a:t>: Accompagnement des jeunes au M’Café (LALP</a:t>
            </a:r>
            <a:r>
              <a:rPr lang="fr-FR" dirty="0" smtClean="0">
                <a:solidFill>
                  <a:schemeClr val="tx1"/>
                </a:solidFill>
              </a:rPr>
              <a:t>), dispositif « Coup de Pouce », activités du Point Information Jeunesse, Programme d’Investissement d’Avenir pour la Jeunesse, action SOCIOREZO, soirée « A quoi tu rêves » (2018), prévention routière « Juni code » avec la Police Municipale…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Actions des </a:t>
            </a:r>
            <a:r>
              <a:rPr lang="fr-FR" b="1" dirty="0" smtClean="0">
                <a:solidFill>
                  <a:schemeClr val="tx1"/>
                </a:solidFill>
              </a:rPr>
              <a:t>collèges</a:t>
            </a:r>
            <a:r>
              <a:rPr lang="fr-FR" dirty="0" smtClean="0">
                <a:solidFill>
                  <a:schemeClr val="tx1"/>
                </a:solidFill>
              </a:rPr>
              <a:t> : cellules ressources en lien avec les situations de décrochage scolaire (exclusions, conseils de disciplines…), sensibilisation des élèves du collège Lacordaire par « SOS Homophobie », réflexion sur l’accompagnement </a:t>
            </a:r>
            <a:r>
              <a:rPr lang="fr-FR" dirty="0">
                <a:solidFill>
                  <a:schemeClr val="tx1"/>
                </a:solidFill>
              </a:rPr>
              <a:t>des élèves pendant les périodes d’exclusion </a:t>
            </a:r>
            <a:r>
              <a:rPr lang="fr-FR" dirty="0" smtClean="0">
                <a:solidFill>
                  <a:schemeClr val="tx1"/>
                </a:solidFill>
              </a:rPr>
              <a:t>temporaire…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-36214" y="84660"/>
            <a:ext cx="9216428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 smtClean="0"/>
              <a:t>Axe 2 : Prévention </a:t>
            </a:r>
            <a:r>
              <a:rPr lang="fr-FR" sz="2800" dirty="0"/>
              <a:t>Sociale, Éducation à la Citoyenneté et </a:t>
            </a:r>
            <a:r>
              <a:rPr lang="fr-FR" sz="2800" dirty="0" smtClean="0"/>
              <a:t>Parentalité</a:t>
            </a:r>
          </a:p>
        </p:txBody>
      </p:sp>
    </p:spTree>
    <p:extLst>
      <p:ext uri="{BB962C8B-B14F-4D97-AF65-F5344CB8AC3E}">
        <p14:creationId xmlns:p14="http://schemas.microsoft.com/office/powerpoint/2010/main" val="17707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556" y="1491714"/>
            <a:ext cx="8230144" cy="5366286"/>
          </a:xfrm>
        </p:spPr>
        <p:txBody>
          <a:bodyPr>
            <a:normAutofit/>
          </a:bodyPr>
          <a:lstStyle/>
          <a:p>
            <a:pPr algn="just"/>
            <a:r>
              <a:rPr lang="fr-FR" b="1" u="sng" dirty="0" smtClean="0"/>
              <a:t>Les perspectives 2019 - </a:t>
            </a:r>
            <a:r>
              <a:rPr lang="fr-FR" b="1" u="sng" dirty="0" smtClean="0"/>
              <a:t>2021 </a:t>
            </a:r>
            <a:r>
              <a:rPr lang="fr-FR" b="1" u="sng" dirty="0"/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Renforcer la saisine du </a:t>
            </a:r>
            <a:r>
              <a:rPr lang="fr-FR" b="1" dirty="0">
                <a:solidFill>
                  <a:schemeClr val="tx1"/>
                </a:solidFill>
              </a:rPr>
              <a:t>Groupe de Suivi </a:t>
            </a:r>
            <a:r>
              <a:rPr lang="fr-FR" b="1" dirty="0" smtClean="0">
                <a:solidFill>
                  <a:schemeClr val="tx1"/>
                </a:solidFill>
              </a:rPr>
              <a:t>Nominatif </a:t>
            </a:r>
            <a:r>
              <a:rPr lang="fr-FR" dirty="0" smtClean="0">
                <a:solidFill>
                  <a:schemeClr val="tx1"/>
                </a:solidFill>
              </a:rPr>
              <a:t>pour traiter les situations de délinquance et de précarité (mineurs et jeunes majeurs) </a:t>
            </a:r>
            <a:r>
              <a:rPr lang="fr-FR" dirty="0">
                <a:solidFill>
                  <a:schemeClr val="tx1"/>
                </a:solidFill>
              </a:rPr>
              <a:t>et rechercher une </a:t>
            </a:r>
            <a:r>
              <a:rPr lang="fr-FR" dirty="0" smtClean="0">
                <a:solidFill>
                  <a:schemeClr val="tx1"/>
                </a:solidFill>
              </a:rPr>
              <a:t>orientation efficiente des situations individuelles vers les dispositifs partenariaux dédiés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Poursuivre </a:t>
            </a:r>
            <a:r>
              <a:rPr lang="fr-FR" dirty="0">
                <a:solidFill>
                  <a:schemeClr val="tx1"/>
                </a:solidFill>
              </a:rPr>
              <a:t>les </a:t>
            </a:r>
            <a:r>
              <a:rPr lang="fr-FR" b="1" dirty="0">
                <a:solidFill>
                  <a:schemeClr val="tx1"/>
                </a:solidFill>
              </a:rPr>
              <a:t>actions </a:t>
            </a:r>
            <a:r>
              <a:rPr lang="fr-FR" b="1" dirty="0" smtClean="0">
                <a:solidFill>
                  <a:schemeClr val="tx1"/>
                </a:solidFill>
              </a:rPr>
              <a:t>et animations destinées aux jeunes </a:t>
            </a:r>
            <a:r>
              <a:rPr lang="fr-FR" dirty="0" smtClean="0">
                <a:solidFill>
                  <a:schemeClr val="tx1"/>
                </a:solidFill>
              </a:rPr>
              <a:t>sur le </a:t>
            </a:r>
            <a:r>
              <a:rPr lang="fr-FR" dirty="0">
                <a:solidFill>
                  <a:schemeClr val="tx1"/>
                </a:solidFill>
              </a:rPr>
              <a:t>vivre </a:t>
            </a:r>
            <a:r>
              <a:rPr lang="fr-FR" dirty="0" smtClean="0">
                <a:solidFill>
                  <a:schemeClr val="tx1"/>
                </a:solidFill>
              </a:rPr>
              <a:t>ensemble, l’éducation aux médias, la citoyenneté et la prévention contre les conduites à risques (exemple sur le protoxyde d’azote)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Etudier la mise en place d’un lieu d’activité et de permanence pour les jeunes sur le quartier des Sarts (Vauban)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-36214" y="84660"/>
            <a:ext cx="9216428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 smtClean="0"/>
              <a:t>Axe 2 : Prévention </a:t>
            </a:r>
            <a:r>
              <a:rPr lang="fr-FR" sz="2800" dirty="0"/>
              <a:t>Sociale, Éducation à la Citoyenneté et </a:t>
            </a:r>
            <a:r>
              <a:rPr lang="fr-FR" sz="2800" dirty="0" smtClean="0"/>
              <a:t>Parentalité</a:t>
            </a:r>
          </a:p>
        </p:txBody>
      </p:sp>
    </p:spTree>
    <p:extLst>
      <p:ext uri="{BB962C8B-B14F-4D97-AF65-F5344CB8AC3E}">
        <p14:creationId xmlns:p14="http://schemas.microsoft.com/office/powerpoint/2010/main" val="7176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199"/>
            <a:ext cx="8153400" cy="47657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u="sng" dirty="0" smtClean="0"/>
              <a:t>Les réalisations 2015 - 2018</a:t>
            </a:r>
            <a:r>
              <a:rPr lang="fr-FR" b="1" dirty="0" smtClean="0"/>
              <a:t> :</a:t>
            </a:r>
            <a:endParaRPr lang="fr-FR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Accueil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err="1" smtClean="0">
                <a:solidFill>
                  <a:schemeClr val="tx1"/>
                </a:solidFill>
              </a:rPr>
              <a:t>TIGistes</a:t>
            </a:r>
            <a:r>
              <a:rPr lang="fr-FR" dirty="0">
                <a:solidFill>
                  <a:schemeClr val="tx1"/>
                </a:solidFill>
              </a:rPr>
              <a:t> </a:t>
            </a:r>
            <a:endParaRPr lang="fr-FR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Recours </a:t>
            </a:r>
            <a:r>
              <a:rPr lang="fr-FR" dirty="0">
                <a:solidFill>
                  <a:schemeClr val="tx1"/>
                </a:solidFill>
              </a:rPr>
              <a:t>au rappel à </a:t>
            </a:r>
            <a:r>
              <a:rPr lang="fr-FR" dirty="0" smtClean="0">
                <a:solidFill>
                  <a:schemeClr val="tx1"/>
                </a:solidFill>
              </a:rPr>
              <a:t>l’ordre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Rappel </a:t>
            </a:r>
            <a:r>
              <a:rPr lang="fr-FR" dirty="0">
                <a:solidFill>
                  <a:schemeClr val="tx1"/>
                </a:solidFill>
              </a:rPr>
              <a:t>aux </a:t>
            </a:r>
            <a:r>
              <a:rPr lang="fr-FR" dirty="0" smtClean="0">
                <a:solidFill>
                  <a:schemeClr val="tx1"/>
                </a:solidFill>
              </a:rPr>
              <a:t>incivilités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Sensibilisation des professionnels sur </a:t>
            </a:r>
            <a:r>
              <a:rPr lang="fr-FR" dirty="0">
                <a:solidFill>
                  <a:schemeClr val="tx1"/>
                </a:solidFill>
              </a:rPr>
              <a:t>les violences intrafamiliales et les violences faites aux femmes </a:t>
            </a:r>
            <a:endParaRPr lang="fr-FR" dirty="0" smtClean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Permanences </a:t>
            </a:r>
            <a:r>
              <a:rPr lang="fr-FR" b="1" dirty="0">
                <a:solidFill>
                  <a:schemeClr val="tx1"/>
                </a:solidFill>
              </a:rPr>
              <a:t>pour la prise en charge des victimes </a:t>
            </a:r>
            <a:r>
              <a:rPr lang="fr-FR" dirty="0">
                <a:solidFill>
                  <a:schemeClr val="tx1"/>
                </a:solidFill>
              </a:rPr>
              <a:t>tenues par le conciliateur de justice, l’élue à la médiation et </a:t>
            </a:r>
            <a:r>
              <a:rPr lang="fr-FR" dirty="0" smtClean="0">
                <a:solidFill>
                  <a:schemeClr val="tx1"/>
                </a:solidFill>
              </a:rPr>
              <a:t>un </a:t>
            </a:r>
            <a:r>
              <a:rPr lang="fr-FR" dirty="0">
                <a:solidFill>
                  <a:schemeClr val="tx1"/>
                </a:solidFill>
              </a:rPr>
              <a:t>avocat au C</a:t>
            </a:r>
            <a:r>
              <a:rPr lang="fr-FR" dirty="0" smtClean="0">
                <a:solidFill>
                  <a:schemeClr val="tx1"/>
                </a:solidFill>
              </a:rPr>
              <a:t>entre </a:t>
            </a:r>
            <a:r>
              <a:rPr lang="fr-FR" dirty="0">
                <a:solidFill>
                  <a:schemeClr val="tx1"/>
                </a:solidFill>
              </a:rPr>
              <a:t>S</a:t>
            </a:r>
            <a:r>
              <a:rPr lang="fr-FR" dirty="0" smtClean="0">
                <a:solidFill>
                  <a:schemeClr val="tx1"/>
                </a:solidFill>
              </a:rPr>
              <a:t>ocial Imagine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84660"/>
            <a:ext cx="9216428" cy="9087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FR" sz="2800" dirty="0" smtClean="0"/>
              <a:t>Axe 3 : Prévention </a:t>
            </a:r>
            <a:r>
              <a:rPr lang="fr-FR" sz="2800" dirty="0"/>
              <a:t>de la Récidive, Réparation, Accès aux droits et Aide aux victimes</a:t>
            </a:r>
          </a:p>
        </p:txBody>
      </p:sp>
    </p:spTree>
    <p:extLst>
      <p:ext uri="{BB962C8B-B14F-4D97-AF65-F5344CB8AC3E}">
        <p14:creationId xmlns:p14="http://schemas.microsoft.com/office/powerpoint/2010/main" val="190126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ype mons en baroe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59D6F5-77D1-4888-99E7-912C7B80EEF2}" vid="{182DFDE2-F301-45C7-B8A9-D99FEEB05E2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mons</Template>
  <TotalTime>5231</TotalTime>
  <Words>595</Words>
  <Application>Microsoft Office PowerPoint</Application>
  <PresentationFormat>Affichage à l'écran (4:3)</PresentationFormat>
  <Paragraphs>66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DIN-Bold</vt:lpstr>
      <vt:lpstr>Roboto</vt:lpstr>
      <vt:lpstr>Wingdings</vt:lpstr>
      <vt:lpstr>presentation type mons en baroeul</vt:lpstr>
      <vt:lpstr>Conseil Municipal 28 MARS 2019 Stratégie Territoriale de Sécurité et de Prévention de la Délinquance 2019 – 2021 </vt:lpstr>
      <vt:lpstr>Contexte et genèse de la Stratégie Territoriale de Sécurité et de Prévention de la Délinquance</vt:lpstr>
      <vt:lpstr>Stratégie Territoriale de Sécurité et de Prévention de la Délinquance 2019 - 2021</vt:lpstr>
      <vt:lpstr>Stratégie Territoriale de Sécurité et de Prévention de la Délinquance 2019 - 2021</vt:lpstr>
      <vt:lpstr>Axe 1 : Dissuasion et Prévention Situationnelle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Conseil Municipal 28 MARS 2019 Stratégie Territoriale de Sécurité et de Prévention de la Délinquance 2019 – 2021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stratégie territoriale de sécurité et de prévention de la délinquance</dc:title>
  <dc:creator>Béranger BASSEUR</dc:creator>
  <cp:lastModifiedBy>Gabriel Vanaerde</cp:lastModifiedBy>
  <cp:revision>100</cp:revision>
  <cp:lastPrinted>2016-12-21T16:50:28Z</cp:lastPrinted>
  <dcterms:created xsi:type="dcterms:W3CDTF">2014-09-21T14:01:05Z</dcterms:created>
  <dcterms:modified xsi:type="dcterms:W3CDTF">2019-03-28T17:09:48Z</dcterms:modified>
</cp:coreProperties>
</file>